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handoutMasterIdLst>
    <p:handoutMasterId r:id="rId38"/>
  </p:handoutMasterIdLst>
  <p:sldIdLst>
    <p:sldId id="456" r:id="rId5"/>
    <p:sldId id="457" r:id="rId6"/>
    <p:sldId id="458" r:id="rId7"/>
    <p:sldId id="459" r:id="rId8"/>
    <p:sldId id="460" r:id="rId9"/>
    <p:sldId id="438" r:id="rId10"/>
    <p:sldId id="461" r:id="rId11"/>
    <p:sldId id="462" r:id="rId12"/>
    <p:sldId id="463" r:id="rId13"/>
    <p:sldId id="465" r:id="rId14"/>
    <p:sldId id="466" r:id="rId15"/>
    <p:sldId id="477" r:id="rId16"/>
    <p:sldId id="491" r:id="rId17"/>
    <p:sldId id="492" r:id="rId18"/>
    <p:sldId id="515" r:id="rId19"/>
    <p:sldId id="505" r:id="rId20"/>
    <p:sldId id="508" r:id="rId21"/>
    <p:sldId id="516" r:id="rId22"/>
    <p:sldId id="513" r:id="rId23"/>
    <p:sldId id="511" r:id="rId24"/>
    <p:sldId id="514" r:id="rId25"/>
    <p:sldId id="512" r:id="rId26"/>
    <p:sldId id="509" r:id="rId27"/>
    <p:sldId id="510" r:id="rId28"/>
    <p:sldId id="478" r:id="rId29"/>
    <p:sldId id="443" r:id="rId30"/>
    <p:sldId id="480" r:id="rId31"/>
    <p:sldId id="481" r:id="rId32"/>
    <p:sldId id="475" r:id="rId33"/>
    <p:sldId id="473" r:id="rId34"/>
    <p:sldId id="472" r:id="rId35"/>
    <p:sldId id="450" r:id="rId36"/>
  </p:sldIdLst>
  <p:sldSz cx="12192000" cy="6858000"/>
  <p:notesSz cx="7010400" cy="92964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9338D41-D0E6-5175-83ED-8F2FE2EBA979}" name="Martinez, Paola" initials="PM" userId="S::Paola.Martinez@dot.state.fl.us::d927100e-78f1-4b64-8653-486f897fb8da" providerId="AD"/>
  <p188:author id="{1F14BDBA-46BA-AB79-5B0B-AC5C0BDE7D85}" name="Grados, Jose I." initials="JG" userId="S::JoseI.Grados@dot.state.fl.us::978000d3-094e-49bd-80a2-a4de9f8ab92a" providerId="AD"/>
  <p188:author id="{48D8EBCB-ECA9-BC7B-DB16-E907B294DC13}" name="Vogt, Victoria" initials="VV" userId="S::Victoria.Vogt@dot.state.fl.us::8d52283f-0c8a-45dd-bbb0-086cac361ac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FFFFFF"/>
    <a:srgbClr val="152F54"/>
    <a:srgbClr val="FF0000"/>
    <a:srgbClr val="1D4999"/>
    <a:srgbClr val="C60909"/>
    <a:srgbClr val="193E72"/>
    <a:srgbClr val="FFAFAF"/>
    <a:srgbClr val="414042"/>
    <a:srgbClr val="FFD1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D74F98-9D58-4C44-AA43-3598C1995633}" v="19" dt="2024-11-12T09:48:56.999"/>
  </p1510:revLst>
</p1510:revInfo>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1175" autoAdjust="0"/>
  </p:normalViewPr>
  <p:slideViewPr>
    <p:cSldViewPr snapToGrid="0">
      <p:cViewPr varScale="1">
        <p:scale>
          <a:sx n="90" d="100"/>
          <a:sy n="90" d="100"/>
        </p:scale>
        <p:origin x="1332" y="9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6" d="100"/>
          <a:sy n="86" d="100"/>
        </p:scale>
        <p:origin x="3786"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642DDD-5F4D-4FB9-816E-487A5AD0F5A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FDD24DA1-3180-47D3-91EB-3D875909D4F8}">
      <dgm:prSet custT="1"/>
      <dgm:spPr/>
      <dgm:t>
        <a:bodyPr/>
        <a:lstStyle/>
        <a:p>
          <a:pPr>
            <a:lnSpc>
              <a:spcPct val="100000"/>
            </a:lnSpc>
            <a:spcAft>
              <a:spcPts val="0"/>
            </a:spcAft>
          </a:pPr>
          <a:r>
            <a:rPr lang="en-US" sz="2000" b="1" kern="1200" dirty="0">
              <a:latin typeface="+mn-lt"/>
              <a:ea typeface="+mn-ea"/>
              <a:cs typeface="Arial" panose="020B0604020202020204" pitchFamily="34" charset="0"/>
            </a:rPr>
            <a:t>FDOT </a:t>
          </a:r>
        </a:p>
        <a:p>
          <a:pPr>
            <a:lnSpc>
              <a:spcPct val="100000"/>
            </a:lnSpc>
            <a:spcAft>
              <a:spcPts val="0"/>
            </a:spcAft>
          </a:pPr>
          <a:r>
            <a:rPr lang="en-US" sz="2000" b="1" kern="1200" dirty="0">
              <a:latin typeface="+mn-lt"/>
              <a:ea typeface="+mn-ea"/>
              <a:cs typeface="Arial" panose="020B0604020202020204" pitchFamily="34" charset="0"/>
            </a:rPr>
            <a:t>Project Manager</a:t>
          </a:r>
        </a:p>
      </dgm:t>
    </dgm:pt>
    <dgm:pt modelId="{ADA1A69E-7E6C-42A3-8B52-5E712C7B62F3}" type="parTrans" cxnId="{A8076609-A6BD-4623-9475-6CD15FBFDF75}">
      <dgm:prSet/>
      <dgm:spPr/>
      <dgm:t>
        <a:bodyPr/>
        <a:lstStyle/>
        <a:p>
          <a:endParaRPr lang="en-US"/>
        </a:p>
      </dgm:t>
    </dgm:pt>
    <dgm:pt modelId="{99A2387D-B1F3-4744-9FC8-DFD8BAA08021}" type="sibTrans" cxnId="{A8076609-A6BD-4623-9475-6CD15FBFDF75}">
      <dgm:prSet/>
      <dgm:spPr/>
      <dgm:t>
        <a:bodyPr/>
        <a:lstStyle/>
        <a:p>
          <a:endParaRPr lang="en-US"/>
        </a:p>
      </dgm:t>
    </dgm:pt>
    <dgm:pt modelId="{63E1C8A1-8A0F-4188-9537-C6E1C123482C}">
      <dgm:prSet custT="1"/>
      <dgm:spPr/>
      <dgm:t>
        <a:bodyPr/>
        <a:lstStyle/>
        <a:p>
          <a:pPr marL="0" lvl="0" algn="ctr" defTabSz="1066800">
            <a:lnSpc>
              <a:spcPct val="100000"/>
            </a:lnSpc>
            <a:spcBef>
              <a:spcPct val="0"/>
            </a:spcBef>
            <a:spcAft>
              <a:spcPts val="0"/>
            </a:spcAft>
            <a:buNone/>
          </a:pPr>
          <a:r>
            <a:rPr lang="en-US" sz="2000" b="1" kern="1200" dirty="0">
              <a:latin typeface="Calibri"/>
              <a:ea typeface="Arial Unicode MS"/>
              <a:cs typeface="Arial" panose="020B0604020202020204" pitchFamily="34" charset="0"/>
            </a:rPr>
            <a:t>Consultant</a:t>
          </a:r>
        </a:p>
        <a:p>
          <a:pPr marL="0" lvl="0" algn="ctr" defTabSz="1066800">
            <a:lnSpc>
              <a:spcPct val="100000"/>
            </a:lnSpc>
            <a:spcBef>
              <a:spcPct val="0"/>
            </a:spcBef>
            <a:spcAft>
              <a:spcPts val="0"/>
            </a:spcAft>
            <a:buNone/>
          </a:pPr>
          <a:r>
            <a:rPr lang="en-US" sz="2000" b="1" kern="1200" dirty="0">
              <a:latin typeface="Calibri"/>
              <a:ea typeface="Arial Unicode MS"/>
              <a:cs typeface="Arial" panose="020B0604020202020204" pitchFamily="34" charset="0"/>
            </a:rPr>
            <a:t>Project </a:t>
          </a:r>
          <a:r>
            <a:rPr lang="en-US" sz="1800" b="1" kern="1200" dirty="0">
              <a:solidFill>
                <a:prstClr val="white"/>
              </a:solidFill>
              <a:latin typeface="Calibri"/>
              <a:ea typeface="Arial Unicode MS"/>
              <a:cs typeface="Arial" panose="020B0604020202020204" pitchFamily="34" charset="0"/>
            </a:rPr>
            <a:t>Manager</a:t>
          </a:r>
          <a:r>
            <a:rPr lang="en-US" sz="2000" b="1" kern="1200" dirty="0">
              <a:latin typeface="Calibri"/>
              <a:ea typeface="Arial Unicode MS"/>
              <a:cs typeface="Arial" panose="020B0604020202020204" pitchFamily="34" charset="0"/>
            </a:rPr>
            <a:t> for FM 447808-1</a:t>
          </a:r>
        </a:p>
      </dgm:t>
    </dgm:pt>
    <dgm:pt modelId="{D0610047-2791-4FC4-9C31-24D6F6451246}" type="parTrans" cxnId="{33C0472E-BFE5-4C93-9265-1DA6CBBE6A43}">
      <dgm:prSet/>
      <dgm:spPr/>
      <dgm:t>
        <a:bodyPr/>
        <a:lstStyle/>
        <a:p>
          <a:endParaRPr lang="en-US"/>
        </a:p>
      </dgm:t>
    </dgm:pt>
    <dgm:pt modelId="{9E3D82CD-7F4D-49EA-BD65-08D9AAF1436C}" type="sibTrans" cxnId="{33C0472E-BFE5-4C93-9265-1DA6CBBE6A43}">
      <dgm:prSet/>
      <dgm:spPr/>
      <dgm:t>
        <a:bodyPr/>
        <a:lstStyle/>
        <a:p>
          <a:endParaRPr lang="en-US"/>
        </a:p>
      </dgm:t>
    </dgm:pt>
    <dgm:pt modelId="{76BD7DB5-45F3-4831-93BD-4595FD03FDF0}">
      <dgm:prSet custT="1"/>
      <dgm:spPr/>
      <dgm:t>
        <a:bodyPr anchor="ctr" anchorCtr="0"/>
        <a:lstStyle/>
        <a:p>
          <a:pPr algn="ctr">
            <a:buNone/>
          </a:pPr>
          <a:r>
            <a:rPr lang="en-US" sz="2200" dirty="0"/>
            <a:t>Mario Duran, P.E.</a:t>
          </a:r>
        </a:p>
      </dgm:t>
    </dgm:pt>
    <dgm:pt modelId="{C5632736-4C1E-406E-BD20-3995EFAD95DD}" type="parTrans" cxnId="{1A7E2626-D276-45D7-BFE2-838ACDA40799}">
      <dgm:prSet/>
      <dgm:spPr/>
      <dgm:t>
        <a:bodyPr/>
        <a:lstStyle/>
        <a:p>
          <a:endParaRPr lang="en-US"/>
        </a:p>
      </dgm:t>
    </dgm:pt>
    <dgm:pt modelId="{CA8C3AB6-5FF7-4BCA-BC8D-47922AEFA90C}" type="sibTrans" cxnId="{1A7E2626-D276-45D7-BFE2-838ACDA40799}">
      <dgm:prSet/>
      <dgm:spPr/>
      <dgm:t>
        <a:bodyPr/>
        <a:lstStyle/>
        <a:p>
          <a:endParaRPr lang="en-US"/>
        </a:p>
      </dgm:t>
    </dgm:pt>
    <dgm:pt modelId="{FF1AC268-0983-4BFA-9259-631C74BD88CF}">
      <dgm:prSet custT="1"/>
      <dgm:spPr/>
      <dgm:t>
        <a:bodyPr anchor="ctr" anchorCtr="0"/>
        <a:lstStyle/>
        <a:p>
          <a:pPr algn="ctr">
            <a:buNone/>
          </a:pPr>
          <a:r>
            <a:rPr lang="en-US" sz="2200" dirty="0"/>
            <a:t>Mehrdad Ebrahimi, P.E.</a:t>
          </a:r>
        </a:p>
      </dgm:t>
    </dgm:pt>
    <dgm:pt modelId="{4B23FA85-5D32-47C2-8185-1CD0D0A685A7}" type="parTrans" cxnId="{60C1AD2B-A882-451B-923D-511E4FCA3F95}">
      <dgm:prSet/>
      <dgm:spPr/>
      <dgm:t>
        <a:bodyPr/>
        <a:lstStyle/>
        <a:p>
          <a:endParaRPr lang="en-US"/>
        </a:p>
      </dgm:t>
    </dgm:pt>
    <dgm:pt modelId="{BB446468-ED49-4795-B811-4C61E38E070B}" type="sibTrans" cxnId="{60C1AD2B-A882-451B-923D-511E4FCA3F95}">
      <dgm:prSet/>
      <dgm:spPr/>
      <dgm:t>
        <a:bodyPr/>
        <a:lstStyle/>
        <a:p>
          <a:endParaRPr lang="en-US"/>
        </a:p>
      </dgm:t>
    </dgm:pt>
    <dgm:pt modelId="{60F95A96-98CD-44A7-A298-03540A73407E}">
      <dgm:prSet custT="1"/>
      <dgm:spPr/>
      <dgm:t>
        <a:bodyPr/>
        <a:lstStyle/>
        <a:p>
          <a:pPr>
            <a:buNone/>
          </a:pPr>
          <a:r>
            <a:rPr lang="en-US" sz="2000" b="1" dirty="0">
              <a:latin typeface="Calibri"/>
              <a:ea typeface="Arial Unicode MS"/>
              <a:cs typeface="Arial" panose="020B0604020202020204" pitchFamily="34" charset="0"/>
            </a:rPr>
            <a:t>Consultant</a:t>
          </a:r>
        </a:p>
        <a:p>
          <a:pPr>
            <a:buNone/>
          </a:pPr>
          <a:r>
            <a:rPr lang="en-US" sz="2000" b="1" dirty="0">
              <a:latin typeface="Calibri"/>
              <a:ea typeface="Arial Unicode MS"/>
              <a:cs typeface="Arial" panose="020B0604020202020204" pitchFamily="34" charset="0"/>
            </a:rPr>
            <a:t>Project </a:t>
          </a:r>
          <a:r>
            <a:rPr lang="en-US" sz="2000" b="1" dirty="0">
              <a:solidFill>
                <a:prstClr val="white"/>
              </a:solidFill>
              <a:latin typeface="Calibri"/>
              <a:ea typeface="Arial Unicode MS"/>
              <a:cs typeface="Arial" panose="020B0604020202020204" pitchFamily="34" charset="0"/>
            </a:rPr>
            <a:t>Manager</a:t>
          </a:r>
          <a:r>
            <a:rPr lang="en-US" sz="2000" b="1" dirty="0">
              <a:latin typeface="Calibri"/>
              <a:ea typeface="Arial Unicode MS"/>
              <a:cs typeface="Arial" panose="020B0604020202020204" pitchFamily="34" charset="0"/>
            </a:rPr>
            <a:t> for </a:t>
          </a:r>
        </a:p>
        <a:p>
          <a:pPr>
            <a:buNone/>
          </a:pPr>
          <a:r>
            <a:rPr lang="en-US" sz="2000" b="1" dirty="0">
              <a:latin typeface="Calibri"/>
              <a:ea typeface="Arial Unicode MS"/>
              <a:cs typeface="Arial" panose="020B0604020202020204" pitchFamily="34" charset="0"/>
            </a:rPr>
            <a:t>FM 443905-1</a:t>
          </a:r>
        </a:p>
      </dgm:t>
    </dgm:pt>
    <dgm:pt modelId="{859057C8-C47D-4A10-96A3-10E77B5A8E7A}" type="parTrans" cxnId="{6B68A6C2-97C8-46DE-9B42-E5119EA4FE0C}">
      <dgm:prSet/>
      <dgm:spPr/>
      <dgm:t>
        <a:bodyPr/>
        <a:lstStyle/>
        <a:p>
          <a:endParaRPr lang="en-US"/>
        </a:p>
      </dgm:t>
    </dgm:pt>
    <dgm:pt modelId="{9592940D-8FDE-4002-A9BE-BBE9478FA2A4}" type="sibTrans" cxnId="{6B68A6C2-97C8-46DE-9B42-E5119EA4FE0C}">
      <dgm:prSet/>
      <dgm:spPr/>
      <dgm:t>
        <a:bodyPr/>
        <a:lstStyle/>
        <a:p>
          <a:endParaRPr lang="en-US"/>
        </a:p>
      </dgm:t>
    </dgm:pt>
    <dgm:pt modelId="{ADA83AF2-AC45-464B-BD08-BC083B6A0607}">
      <dgm:prSet custT="1"/>
      <dgm:spPr/>
      <dgm:t>
        <a:bodyPr spcFirstLastPara="0" vert="horz" wrap="square" lIns="117348" tIns="117348" rIns="156464" bIns="176022" numCol="1" spcCol="1270" anchor="ctr" anchorCtr="0"/>
        <a:lstStyle/>
        <a:p>
          <a:pPr>
            <a:buNone/>
          </a:pPr>
          <a:r>
            <a:rPr lang="en-US" sz="2200" kern="1200" dirty="0">
              <a:latin typeface="Calibri"/>
              <a:ea typeface="Arial Unicode MS"/>
              <a:cs typeface="+mn-cs"/>
            </a:rPr>
            <a:t>   Jeannelia Liu, P.E.</a:t>
          </a:r>
        </a:p>
      </dgm:t>
    </dgm:pt>
    <dgm:pt modelId="{BBDD5DFE-949C-418F-A3DC-F7E42ADB7561}" type="parTrans" cxnId="{02E7A92C-4B8C-4297-8D2E-3CC9DB7FDC18}">
      <dgm:prSet/>
      <dgm:spPr/>
      <dgm:t>
        <a:bodyPr/>
        <a:lstStyle/>
        <a:p>
          <a:endParaRPr lang="en-US"/>
        </a:p>
      </dgm:t>
    </dgm:pt>
    <dgm:pt modelId="{CC39579F-D660-4163-AE9E-66E46CD13F19}" type="sibTrans" cxnId="{02E7A92C-4B8C-4297-8D2E-3CC9DB7FDC18}">
      <dgm:prSet/>
      <dgm:spPr/>
      <dgm:t>
        <a:bodyPr/>
        <a:lstStyle/>
        <a:p>
          <a:endParaRPr lang="en-US"/>
        </a:p>
      </dgm:t>
    </dgm:pt>
    <dgm:pt modelId="{095A204E-F130-4319-BA26-490D1565332F}" type="pres">
      <dgm:prSet presAssocID="{AD642DDD-5F4D-4FB9-816E-487A5AD0F5A0}" presName="Name0" presStyleCnt="0">
        <dgm:presLayoutVars>
          <dgm:dir/>
          <dgm:animLvl val="lvl"/>
          <dgm:resizeHandles val="exact"/>
        </dgm:presLayoutVars>
      </dgm:prSet>
      <dgm:spPr/>
    </dgm:pt>
    <dgm:pt modelId="{2977069E-7716-46D3-9CE3-60090DB9E796}" type="pres">
      <dgm:prSet presAssocID="{FDD24DA1-3180-47D3-91EB-3D875909D4F8}" presName="composite" presStyleCnt="0"/>
      <dgm:spPr/>
    </dgm:pt>
    <dgm:pt modelId="{C5D3574F-D573-44BC-8B48-45C242747034}" type="pres">
      <dgm:prSet presAssocID="{FDD24DA1-3180-47D3-91EB-3D875909D4F8}" presName="parTx" presStyleLbl="alignNode1" presStyleIdx="0" presStyleCnt="3">
        <dgm:presLayoutVars>
          <dgm:chMax val="0"/>
          <dgm:chPref val="0"/>
          <dgm:bulletEnabled val="1"/>
        </dgm:presLayoutVars>
      </dgm:prSet>
      <dgm:spPr/>
    </dgm:pt>
    <dgm:pt modelId="{63C892EF-0505-4E27-803F-ED8D433C1C33}" type="pres">
      <dgm:prSet presAssocID="{FDD24DA1-3180-47D3-91EB-3D875909D4F8}" presName="desTx" presStyleLbl="alignAccFollowNode1" presStyleIdx="0" presStyleCnt="3">
        <dgm:presLayoutVars>
          <dgm:bulletEnabled val="1"/>
        </dgm:presLayoutVars>
      </dgm:prSet>
      <dgm:spPr/>
    </dgm:pt>
    <dgm:pt modelId="{B59A78F3-3A66-4AFF-B3C9-1FACA518F314}" type="pres">
      <dgm:prSet presAssocID="{99A2387D-B1F3-4744-9FC8-DFD8BAA08021}" presName="space" presStyleCnt="0"/>
      <dgm:spPr/>
    </dgm:pt>
    <dgm:pt modelId="{A12B3882-B1CE-4C15-84B1-EA9CDC1833B6}" type="pres">
      <dgm:prSet presAssocID="{63E1C8A1-8A0F-4188-9537-C6E1C123482C}" presName="composite" presStyleCnt="0"/>
      <dgm:spPr/>
    </dgm:pt>
    <dgm:pt modelId="{CE859542-96CD-4400-8081-894E64EA4FE6}" type="pres">
      <dgm:prSet presAssocID="{63E1C8A1-8A0F-4188-9537-C6E1C123482C}" presName="parTx" presStyleLbl="alignNode1" presStyleIdx="1" presStyleCnt="3">
        <dgm:presLayoutVars>
          <dgm:chMax val="0"/>
          <dgm:chPref val="0"/>
          <dgm:bulletEnabled val="1"/>
        </dgm:presLayoutVars>
      </dgm:prSet>
      <dgm:spPr/>
    </dgm:pt>
    <dgm:pt modelId="{C228AFF2-285F-495D-BF3E-96777781283E}" type="pres">
      <dgm:prSet presAssocID="{63E1C8A1-8A0F-4188-9537-C6E1C123482C}" presName="desTx" presStyleLbl="alignAccFollowNode1" presStyleIdx="1" presStyleCnt="3">
        <dgm:presLayoutVars>
          <dgm:bulletEnabled val="1"/>
        </dgm:presLayoutVars>
      </dgm:prSet>
      <dgm:spPr/>
    </dgm:pt>
    <dgm:pt modelId="{AA053CFD-8C13-4A81-8753-BDEBD6BF697A}" type="pres">
      <dgm:prSet presAssocID="{9E3D82CD-7F4D-49EA-BD65-08D9AAF1436C}" presName="space" presStyleCnt="0"/>
      <dgm:spPr/>
    </dgm:pt>
    <dgm:pt modelId="{147D5247-A491-4F57-A5B1-2AA138D809BF}" type="pres">
      <dgm:prSet presAssocID="{60F95A96-98CD-44A7-A298-03540A73407E}" presName="composite" presStyleCnt="0"/>
      <dgm:spPr/>
    </dgm:pt>
    <dgm:pt modelId="{D8F67CA7-713A-4CE3-815D-30B1B31CEEDB}" type="pres">
      <dgm:prSet presAssocID="{60F95A96-98CD-44A7-A298-03540A73407E}" presName="parTx" presStyleLbl="alignNode1" presStyleIdx="2" presStyleCnt="3">
        <dgm:presLayoutVars>
          <dgm:chMax val="0"/>
          <dgm:chPref val="0"/>
          <dgm:bulletEnabled val="1"/>
        </dgm:presLayoutVars>
      </dgm:prSet>
      <dgm:spPr/>
    </dgm:pt>
    <dgm:pt modelId="{5199D465-A483-4FD7-B76C-FF3EF366933B}" type="pres">
      <dgm:prSet presAssocID="{60F95A96-98CD-44A7-A298-03540A73407E}" presName="desTx" presStyleLbl="alignAccFollowNode1" presStyleIdx="2" presStyleCnt="3">
        <dgm:presLayoutVars>
          <dgm:bulletEnabled val="1"/>
        </dgm:presLayoutVars>
      </dgm:prSet>
      <dgm:spPr>
        <a:xfrm>
          <a:off x="5729338" y="1260639"/>
          <a:ext cx="2511737" cy="922320"/>
        </a:xfrm>
        <a:prstGeom prst="rect">
          <a:avLst/>
        </a:prstGeom>
      </dgm:spPr>
    </dgm:pt>
  </dgm:ptLst>
  <dgm:cxnLst>
    <dgm:cxn modelId="{A8076609-A6BD-4623-9475-6CD15FBFDF75}" srcId="{AD642DDD-5F4D-4FB9-816E-487A5AD0F5A0}" destId="{FDD24DA1-3180-47D3-91EB-3D875909D4F8}" srcOrd="0" destOrd="0" parTransId="{ADA1A69E-7E6C-42A3-8B52-5E712C7B62F3}" sibTransId="{99A2387D-B1F3-4744-9FC8-DFD8BAA08021}"/>
    <dgm:cxn modelId="{70176219-3DE8-4224-AE2A-C294D3A8F0EE}" type="presOf" srcId="{FDD24DA1-3180-47D3-91EB-3D875909D4F8}" destId="{C5D3574F-D573-44BC-8B48-45C242747034}" srcOrd="0" destOrd="0" presId="urn:microsoft.com/office/officeart/2005/8/layout/hList1"/>
    <dgm:cxn modelId="{1A7E2626-D276-45D7-BFE2-838ACDA40799}" srcId="{FDD24DA1-3180-47D3-91EB-3D875909D4F8}" destId="{76BD7DB5-45F3-4831-93BD-4595FD03FDF0}" srcOrd="0" destOrd="0" parTransId="{C5632736-4C1E-406E-BD20-3995EFAD95DD}" sibTransId="{CA8C3AB6-5FF7-4BCA-BC8D-47922AEFA90C}"/>
    <dgm:cxn modelId="{60C1AD2B-A882-451B-923D-511E4FCA3F95}" srcId="{63E1C8A1-8A0F-4188-9537-C6E1C123482C}" destId="{FF1AC268-0983-4BFA-9259-631C74BD88CF}" srcOrd="0" destOrd="0" parTransId="{4B23FA85-5D32-47C2-8185-1CD0D0A685A7}" sibTransId="{BB446468-ED49-4795-B811-4C61E38E070B}"/>
    <dgm:cxn modelId="{02E7A92C-4B8C-4297-8D2E-3CC9DB7FDC18}" srcId="{60F95A96-98CD-44A7-A298-03540A73407E}" destId="{ADA83AF2-AC45-464B-BD08-BC083B6A0607}" srcOrd="0" destOrd="0" parTransId="{BBDD5DFE-949C-418F-A3DC-F7E42ADB7561}" sibTransId="{CC39579F-D660-4163-AE9E-66E46CD13F19}"/>
    <dgm:cxn modelId="{8C6F332D-550B-48C1-9230-A5C03294883E}" type="presOf" srcId="{60F95A96-98CD-44A7-A298-03540A73407E}" destId="{D8F67CA7-713A-4CE3-815D-30B1B31CEEDB}" srcOrd="0" destOrd="0" presId="urn:microsoft.com/office/officeart/2005/8/layout/hList1"/>
    <dgm:cxn modelId="{33C0472E-BFE5-4C93-9265-1DA6CBBE6A43}" srcId="{AD642DDD-5F4D-4FB9-816E-487A5AD0F5A0}" destId="{63E1C8A1-8A0F-4188-9537-C6E1C123482C}" srcOrd="1" destOrd="0" parTransId="{D0610047-2791-4FC4-9C31-24D6F6451246}" sibTransId="{9E3D82CD-7F4D-49EA-BD65-08D9AAF1436C}"/>
    <dgm:cxn modelId="{48741DA1-7B69-4A52-A111-00F051E7275A}" type="presOf" srcId="{76BD7DB5-45F3-4831-93BD-4595FD03FDF0}" destId="{63C892EF-0505-4E27-803F-ED8D433C1C33}" srcOrd="0" destOrd="0" presId="urn:microsoft.com/office/officeart/2005/8/layout/hList1"/>
    <dgm:cxn modelId="{FB3C6BA3-6A9A-461E-A590-AD8F8D739F40}" type="presOf" srcId="{AD642DDD-5F4D-4FB9-816E-487A5AD0F5A0}" destId="{095A204E-F130-4319-BA26-490D1565332F}" srcOrd="0" destOrd="0" presId="urn:microsoft.com/office/officeart/2005/8/layout/hList1"/>
    <dgm:cxn modelId="{23474CA3-CC3C-43F1-A951-59454606F2CA}" type="presOf" srcId="{FF1AC268-0983-4BFA-9259-631C74BD88CF}" destId="{C228AFF2-285F-495D-BF3E-96777781283E}" srcOrd="0" destOrd="0" presId="urn:microsoft.com/office/officeart/2005/8/layout/hList1"/>
    <dgm:cxn modelId="{6B68A6C2-97C8-46DE-9B42-E5119EA4FE0C}" srcId="{AD642DDD-5F4D-4FB9-816E-487A5AD0F5A0}" destId="{60F95A96-98CD-44A7-A298-03540A73407E}" srcOrd="2" destOrd="0" parTransId="{859057C8-C47D-4A10-96A3-10E77B5A8E7A}" sibTransId="{9592940D-8FDE-4002-A9BE-BBE9478FA2A4}"/>
    <dgm:cxn modelId="{370CB4D9-30EF-4F6B-AE65-B6533A9DABB7}" type="presOf" srcId="{ADA83AF2-AC45-464B-BD08-BC083B6A0607}" destId="{5199D465-A483-4FD7-B76C-FF3EF366933B}" srcOrd="0" destOrd="0" presId="urn:microsoft.com/office/officeart/2005/8/layout/hList1"/>
    <dgm:cxn modelId="{509300E1-2CA5-4812-AA87-CBBB366FB5EC}" type="presOf" srcId="{63E1C8A1-8A0F-4188-9537-C6E1C123482C}" destId="{CE859542-96CD-4400-8081-894E64EA4FE6}" srcOrd="0" destOrd="0" presId="urn:microsoft.com/office/officeart/2005/8/layout/hList1"/>
    <dgm:cxn modelId="{5BC59510-6DCB-44CC-9115-7D9A1D1C4D5F}" type="presParOf" srcId="{095A204E-F130-4319-BA26-490D1565332F}" destId="{2977069E-7716-46D3-9CE3-60090DB9E796}" srcOrd="0" destOrd="0" presId="urn:microsoft.com/office/officeart/2005/8/layout/hList1"/>
    <dgm:cxn modelId="{608A77D7-4D4F-4B01-80D9-889BA8FF5A02}" type="presParOf" srcId="{2977069E-7716-46D3-9CE3-60090DB9E796}" destId="{C5D3574F-D573-44BC-8B48-45C242747034}" srcOrd="0" destOrd="0" presId="urn:microsoft.com/office/officeart/2005/8/layout/hList1"/>
    <dgm:cxn modelId="{DB1C3719-C9A1-4B34-854C-8760587F9B63}" type="presParOf" srcId="{2977069E-7716-46D3-9CE3-60090DB9E796}" destId="{63C892EF-0505-4E27-803F-ED8D433C1C33}" srcOrd="1" destOrd="0" presId="urn:microsoft.com/office/officeart/2005/8/layout/hList1"/>
    <dgm:cxn modelId="{3D3CC9BA-6FCB-4E89-81E5-71F5156A8FC5}" type="presParOf" srcId="{095A204E-F130-4319-BA26-490D1565332F}" destId="{B59A78F3-3A66-4AFF-B3C9-1FACA518F314}" srcOrd="1" destOrd="0" presId="urn:microsoft.com/office/officeart/2005/8/layout/hList1"/>
    <dgm:cxn modelId="{B04B1596-86CE-4884-973C-EF2458E5B018}" type="presParOf" srcId="{095A204E-F130-4319-BA26-490D1565332F}" destId="{A12B3882-B1CE-4C15-84B1-EA9CDC1833B6}" srcOrd="2" destOrd="0" presId="urn:microsoft.com/office/officeart/2005/8/layout/hList1"/>
    <dgm:cxn modelId="{A257A7F8-2DDC-46B7-8E24-B8A7A9D53E59}" type="presParOf" srcId="{A12B3882-B1CE-4C15-84B1-EA9CDC1833B6}" destId="{CE859542-96CD-4400-8081-894E64EA4FE6}" srcOrd="0" destOrd="0" presId="urn:microsoft.com/office/officeart/2005/8/layout/hList1"/>
    <dgm:cxn modelId="{9E6B4164-CDDE-48AF-A840-B0A6F6BE178C}" type="presParOf" srcId="{A12B3882-B1CE-4C15-84B1-EA9CDC1833B6}" destId="{C228AFF2-285F-495D-BF3E-96777781283E}" srcOrd="1" destOrd="0" presId="urn:microsoft.com/office/officeart/2005/8/layout/hList1"/>
    <dgm:cxn modelId="{2CACED5C-222E-46D1-B4AA-27D49224E9C9}" type="presParOf" srcId="{095A204E-F130-4319-BA26-490D1565332F}" destId="{AA053CFD-8C13-4A81-8753-BDEBD6BF697A}" srcOrd="3" destOrd="0" presId="urn:microsoft.com/office/officeart/2005/8/layout/hList1"/>
    <dgm:cxn modelId="{94E67F4B-2304-4577-8FF9-31887C573F51}" type="presParOf" srcId="{095A204E-F130-4319-BA26-490D1565332F}" destId="{147D5247-A491-4F57-A5B1-2AA138D809BF}" srcOrd="4" destOrd="0" presId="urn:microsoft.com/office/officeart/2005/8/layout/hList1"/>
    <dgm:cxn modelId="{903E1624-1C94-45EF-901A-FCC50F404B71}" type="presParOf" srcId="{147D5247-A491-4F57-A5B1-2AA138D809BF}" destId="{D8F67CA7-713A-4CE3-815D-30B1B31CEEDB}" srcOrd="0" destOrd="0" presId="urn:microsoft.com/office/officeart/2005/8/layout/hList1"/>
    <dgm:cxn modelId="{BABE07B5-54B7-4B4A-A2AD-1BA5188D4E92}" type="presParOf" srcId="{147D5247-A491-4F57-A5B1-2AA138D809BF}" destId="{5199D465-A483-4FD7-B76C-FF3EF366933B}"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D3574F-D573-44BC-8B48-45C242747034}">
      <dsp:nvSpPr>
        <dsp:cNvPr id="0" name=""/>
        <dsp:cNvSpPr/>
      </dsp:nvSpPr>
      <dsp:spPr>
        <a:xfrm>
          <a:off x="2576" y="14453"/>
          <a:ext cx="2511737" cy="979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100000"/>
            </a:lnSpc>
            <a:spcBef>
              <a:spcPct val="0"/>
            </a:spcBef>
            <a:spcAft>
              <a:spcPts val="0"/>
            </a:spcAft>
            <a:buNone/>
          </a:pPr>
          <a:r>
            <a:rPr lang="en-US" sz="2000" b="1" kern="1200" dirty="0">
              <a:latin typeface="+mn-lt"/>
              <a:ea typeface="+mn-ea"/>
              <a:cs typeface="Arial" panose="020B0604020202020204" pitchFamily="34" charset="0"/>
            </a:rPr>
            <a:t>FDOT </a:t>
          </a:r>
        </a:p>
        <a:p>
          <a:pPr marL="0" lvl="0" indent="0" algn="ctr" defTabSz="889000">
            <a:lnSpc>
              <a:spcPct val="100000"/>
            </a:lnSpc>
            <a:spcBef>
              <a:spcPct val="0"/>
            </a:spcBef>
            <a:spcAft>
              <a:spcPts val="0"/>
            </a:spcAft>
            <a:buNone/>
          </a:pPr>
          <a:r>
            <a:rPr lang="en-US" sz="2000" b="1" kern="1200" dirty="0">
              <a:latin typeface="+mn-lt"/>
              <a:ea typeface="+mn-ea"/>
              <a:cs typeface="Arial" panose="020B0604020202020204" pitchFamily="34" charset="0"/>
            </a:rPr>
            <a:t>Project Manager</a:t>
          </a:r>
        </a:p>
      </dsp:txBody>
      <dsp:txXfrm>
        <a:off x="2576" y="14453"/>
        <a:ext cx="2511737" cy="979200"/>
      </dsp:txXfrm>
    </dsp:sp>
    <dsp:sp modelId="{63C892EF-0505-4E27-803F-ED8D433C1C33}">
      <dsp:nvSpPr>
        <dsp:cNvPr id="0" name=""/>
        <dsp:cNvSpPr/>
      </dsp:nvSpPr>
      <dsp:spPr>
        <a:xfrm>
          <a:off x="2576" y="993654"/>
          <a:ext cx="2511737" cy="149327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ctr" anchorCtr="0">
          <a:noAutofit/>
        </a:bodyPr>
        <a:lstStyle/>
        <a:p>
          <a:pPr marL="228600" lvl="1" indent="-228600" algn="ctr" defTabSz="977900">
            <a:lnSpc>
              <a:spcPct val="90000"/>
            </a:lnSpc>
            <a:spcBef>
              <a:spcPct val="0"/>
            </a:spcBef>
            <a:spcAft>
              <a:spcPct val="15000"/>
            </a:spcAft>
            <a:buNone/>
          </a:pPr>
          <a:r>
            <a:rPr lang="en-US" sz="2200" kern="1200" dirty="0"/>
            <a:t>Mario Duran, P.E.</a:t>
          </a:r>
        </a:p>
      </dsp:txBody>
      <dsp:txXfrm>
        <a:off x="2576" y="993654"/>
        <a:ext cx="2511737" cy="1493279"/>
      </dsp:txXfrm>
    </dsp:sp>
    <dsp:sp modelId="{CE859542-96CD-4400-8081-894E64EA4FE6}">
      <dsp:nvSpPr>
        <dsp:cNvPr id="0" name=""/>
        <dsp:cNvSpPr/>
      </dsp:nvSpPr>
      <dsp:spPr>
        <a:xfrm>
          <a:off x="2865957" y="14453"/>
          <a:ext cx="2511737" cy="979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1066800">
            <a:lnSpc>
              <a:spcPct val="100000"/>
            </a:lnSpc>
            <a:spcBef>
              <a:spcPct val="0"/>
            </a:spcBef>
            <a:spcAft>
              <a:spcPts val="0"/>
            </a:spcAft>
            <a:buNone/>
          </a:pPr>
          <a:r>
            <a:rPr lang="en-US" sz="2000" b="1" kern="1200" dirty="0">
              <a:latin typeface="Calibri"/>
              <a:ea typeface="Arial Unicode MS"/>
              <a:cs typeface="Arial" panose="020B0604020202020204" pitchFamily="34" charset="0"/>
            </a:rPr>
            <a:t>Consultant</a:t>
          </a:r>
        </a:p>
        <a:p>
          <a:pPr marL="0" lvl="0" indent="0" algn="ctr" defTabSz="1066800">
            <a:lnSpc>
              <a:spcPct val="100000"/>
            </a:lnSpc>
            <a:spcBef>
              <a:spcPct val="0"/>
            </a:spcBef>
            <a:spcAft>
              <a:spcPts val="0"/>
            </a:spcAft>
            <a:buNone/>
          </a:pPr>
          <a:r>
            <a:rPr lang="en-US" sz="2000" b="1" kern="1200" dirty="0">
              <a:latin typeface="Calibri"/>
              <a:ea typeface="Arial Unicode MS"/>
              <a:cs typeface="Arial" panose="020B0604020202020204" pitchFamily="34" charset="0"/>
            </a:rPr>
            <a:t>Project </a:t>
          </a:r>
          <a:r>
            <a:rPr lang="en-US" sz="1800" b="1" kern="1200" dirty="0">
              <a:solidFill>
                <a:prstClr val="white"/>
              </a:solidFill>
              <a:latin typeface="Calibri"/>
              <a:ea typeface="Arial Unicode MS"/>
              <a:cs typeface="Arial" panose="020B0604020202020204" pitchFamily="34" charset="0"/>
            </a:rPr>
            <a:t>Manager</a:t>
          </a:r>
          <a:r>
            <a:rPr lang="en-US" sz="2000" b="1" kern="1200" dirty="0">
              <a:latin typeface="Calibri"/>
              <a:ea typeface="Arial Unicode MS"/>
              <a:cs typeface="Arial" panose="020B0604020202020204" pitchFamily="34" charset="0"/>
            </a:rPr>
            <a:t> for FM 447808-1</a:t>
          </a:r>
        </a:p>
      </dsp:txBody>
      <dsp:txXfrm>
        <a:off x="2865957" y="14453"/>
        <a:ext cx="2511737" cy="979200"/>
      </dsp:txXfrm>
    </dsp:sp>
    <dsp:sp modelId="{C228AFF2-285F-495D-BF3E-96777781283E}">
      <dsp:nvSpPr>
        <dsp:cNvPr id="0" name=""/>
        <dsp:cNvSpPr/>
      </dsp:nvSpPr>
      <dsp:spPr>
        <a:xfrm>
          <a:off x="2865957" y="993654"/>
          <a:ext cx="2511737" cy="149327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ctr" anchorCtr="0">
          <a:noAutofit/>
        </a:bodyPr>
        <a:lstStyle/>
        <a:p>
          <a:pPr marL="228600" lvl="1" indent="-228600" algn="ctr" defTabSz="977900">
            <a:lnSpc>
              <a:spcPct val="90000"/>
            </a:lnSpc>
            <a:spcBef>
              <a:spcPct val="0"/>
            </a:spcBef>
            <a:spcAft>
              <a:spcPct val="15000"/>
            </a:spcAft>
            <a:buNone/>
          </a:pPr>
          <a:r>
            <a:rPr lang="en-US" sz="2200" kern="1200" dirty="0"/>
            <a:t>Mehrdad Ebrahimi, P.E.</a:t>
          </a:r>
        </a:p>
      </dsp:txBody>
      <dsp:txXfrm>
        <a:off x="2865957" y="993654"/>
        <a:ext cx="2511737" cy="1493279"/>
      </dsp:txXfrm>
    </dsp:sp>
    <dsp:sp modelId="{D8F67CA7-713A-4CE3-815D-30B1B31CEEDB}">
      <dsp:nvSpPr>
        <dsp:cNvPr id="0" name=""/>
        <dsp:cNvSpPr/>
      </dsp:nvSpPr>
      <dsp:spPr>
        <a:xfrm>
          <a:off x="5729338" y="14453"/>
          <a:ext cx="2511737" cy="979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Calibri"/>
              <a:ea typeface="Arial Unicode MS"/>
              <a:cs typeface="Arial" panose="020B0604020202020204" pitchFamily="34" charset="0"/>
            </a:rPr>
            <a:t>Consultant</a:t>
          </a:r>
        </a:p>
        <a:p>
          <a:pPr marL="0" lvl="0" indent="0" algn="ctr" defTabSz="889000">
            <a:lnSpc>
              <a:spcPct val="90000"/>
            </a:lnSpc>
            <a:spcBef>
              <a:spcPct val="0"/>
            </a:spcBef>
            <a:spcAft>
              <a:spcPct val="35000"/>
            </a:spcAft>
            <a:buNone/>
          </a:pPr>
          <a:r>
            <a:rPr lang="en-US" sz="2000" b="1" kern="1200" dirty="0">
              <a:latin typeface="Calibri"/>
              <a:ea typeface="Arial Unicode MS"/>
              <a:cs typeface="Arial" panose="020B0604020202020204" pitchFamily="34" charset="0"/>
            </a:rPr>
            <a:t>Project </a:t>
          </a:r>
          <a:r>
            <a:rPr lang="en-US" sz="2000" b="1" kern="1200" dirty="0">
              <a:solidFill>
                <a:prstClr val="white"/>
              </a:solidFill>
              <a:latin typeface="Calibri"/>
              <a:ea typeface="Arial Unicode MS"/>
              <a:cs typeface="Arial" panose="020B0604020202020204" pitchFamily="34" charset="0"/>
            </a:rPr>
            <a:t>Manager</a:t>
          </a:r>
          <a:r>
            <a:rPr lang="en-US" sz="2000" b="1" kern="1200" dirty="0">
              <a:latin typeface="Calibri"/>
              <a:ea typeface="Arial Unicode MS"/>
              <a:cs typeface="Arial" panose="020B0604020202020204" pitchFamily="34" charset="0"/>
            </a:rPr>
            <a:t> for </a:t>
          </a:r>
        </a:p>
        <a:p>
          <a:pPr marL="0" lvl="0" indent="0" algn="ctr" defTabSz="889000">
            <a:lnSpc>
              <a:spcPct val="90000"/>
            </a:lnSpc>
            <a:spcBef>
              <a:spcPct val="0"/>
            </a:spcBef>
            <a:spcAft>
              <a:spcPct val="35000"/>
            </a:spcAft>
            <a:buNone/>
          </a:pPr>
          <a:r>
            <a:rPr lang="en-US" sz="2000" b="1" kern="1200" dirty="0">
              <a:latin typeface="Calibri"/>
              <a:ea typeface="Arial Unicode MS"/>
              <a:cs typeface="Arial" panose="020B0604020202020204" pitchFamily="34" charset="0"/>
            </a:rPr>
            <a:t>FM 443905-1</a:t>
          </a:r>
        </a:p>
      </dsp:txBody>
      <dsp:txXfrm>
        <a:off x="5729338" y="14453"/>
        <a:ext cx="2511737" cy="979200"/>
      </dsp:txXfrm>
    </dsp:sp>
    <dsp:sp modelId="{5199D465-A483-4FD7-B76C-FF3EF366933B}">
      <dsp:nvSpPr>
        <dsp:cNvPr id="0" name=""/>
        <dsp:cNvSpPr/>
      </dsp:nvSpPr>
      <dsp:spPr>
        <a:xfrm>
          <a:off x="5729338" y="993654"/>
          <a:ext cx="2511737" cy="149327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ctr" anchorCtr="0">
          <a:noAutofit/>
        </a:bodyPr>
        <a:lstStyle/>
        <a:p>
          <a:pPr marL="228600" lvl="1" indent="-228600" algn="l" defTabSz="977900">
            <a:lnSpc>
              <a:spcPct val="90000"/>
            </a:lnSpc>
            <a:spcBef>
              <a:spcPct val="0"/>
            </a:spcBef>
            <a:spcAft>
              <a:spcPct val="15000"/>
            </a:spcAft>
            <a:buNone/>
          </a:pPr>
          <a:r>
            <a:rPr lang="en-US" sz="2200" kern="1200" dirty="0">
              <a:latin typeface="Calibri"/>
              <a:ea typeface="Arial Unicode MS"/>
              <a:cs typeface="+mn-cs"/>
            </a:rPr>
            <a:t>   Jeannelia Liu, P.E.</a:t>
          </a:r>
        </a:p>
      </dsp:txBody>
      <dsp:txXfrm>
        <a:off x="5729338" y="993654"/>
        <a:ext cx="2511737" cy="1493279"/>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a:extLst>
              <a:ext uri="{FF2B5EF4-FFF2-40B4-BE49-F238E27FC236}">
                <a16:creationId xmlns:a16="http://schemas.microsoft.com/office/drawing/2014/main" id="{59230B0E-39ED-45EA-AD95-669D0616B399}"/>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ko-KR" altLang="en-US"/>
          </a:p>
        </p:txBody>
      </p:sp>
      <p:sp>
        <p:nvSpPr>
          <p:cNvPr id="4" name="바닥글 개체 틀 3">
            <a:extLst>
              <a:ext uri="{FF2B5EF4-FFF2-40B4-BE49-F238E27FC236}">
                <a16:creationId xmlns:a16="http://schemas.microsoft.com/office/drawing/2014/main" id="{AA82B798-201A-4B14-B1F0-6A660C5C7272}"/>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ko-KR" altLang="en-US"/>
          </a:p>
        </p:txBody>
      </p:sp>
      <p:sp>
        <p:nvSpPr>
          <p:cNvPr id="5" name="슬라이드 번호 개체 틀 4">
            <a:extLst>
              <a:ext uri="{FF2B5EF4-FFF2-40B4-BE49-F238E27FC236}">
                <a16:creationId xmlns:a16="http://schemas.microsoft.com/office/drawing/2014/main" id="{EE2F5857-B39B-4284-A086-C6DE2719C940}"/>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C7E3EF34-7656-4396-AEBE-2B554E5E9341}" type="slidenum">
              <a:rPr lang="ko-KR" altLang="en-US" smtClean="0"/>
              <a:t>‹#›</a:t>
            </a:fld>
            <a:endParaRPr lang="ko-KR" altLang="en-US"/>
          </a:p>
        </p:txBody>
      </p:sp>
    </p:spTree>
    <p:extLst>
      <p:ext uri="{BB962C8B-B14F-4D97-AF65-F5344CB8AC3E}">
        <p14:creationId xmlns:p14="http://schemas.microsoft.com/office/powerpoint/2010/main" val="16987821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ko-KR" altLang="en-US"/>
          </a:p>
        </p:txBody>
      </p:sp>
      <p:sp>
        <p:nvSpPr>
          <p:cNvPr id="3" name="날짜 개체 틀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5A49F08-9100-4AF5-BC0A-FC6A093BE3CC}" type="datetimeFigureOut">
              <a:rPr lang="ko-KR" altLang="en-US" smtClean="0"/>
              <a:t>2024-11-12</a:t>
            </a:fld>
            <a:endParaRPr lang="ko-KR" altLang="en-US"/>
          </a:p>
        </p:txBody>
      </p:sp>
      <p:sp>
        <p:nvSpPr>
          <p:cNvPr id="4" name="슬라이드 이미지 개체 틀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ko-KR" altLang="en-US"/>
          </a:p>
        </p:txBody>
      </p:sp>
      <p:sp>
        <p:nvSpPr>
          <p:cNvPr id="5" name="슬라이드 노트 개체 틀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08FC7D2-309F-4B1D-AF63-DB3D4B544859}" type="slidenum">
              <a:rPr lang="ko-KR" altLang="en-US" smtClean="0"/>
              <a:t>‹#›</a:t>
            </a:fld>
            <a:endParaRPr lang="ko-KR" altLang="en-US"/>
          </a:p>
        </p:txBody>
      </p:sp>
    </p:spTree>
    <p:extLst>
      <p:ext uri="{BB962C8B-B14F-4D97-AF65-F5344CB8AC3E}">
        <p14:creationId xmlns:p14="http://schemas.microsoft.com/office/powerpoint/2010/main" val="3717933522"/>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928" userDrawn="1">
          <p15:clr>
            <a:srgbClr val="F26B43"/>
          </p15:clr>
        </p15:guide>
        <p15:guide id="2" pos="2208"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8</a:t>
            </a:fld>
            <a:endParaRPr lang="ko-KR" altLang="en-US"/>
          </a:p>
        </p:txBody>
      </p:sp>
    </p:spTree>
    <p:extLst>
      <p:ext uri="{BB962C8B-B14F-4D97-AF65-F5344CB8AC3E}">
        <p14:creationId xmlns:p14="http://schemas.microsoft.com/office/powerpoint/2010/main" val="1048625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13</a:t>
            </a:fld>
            <a:endParaRPr lang="ko-KR" altLang="en-US"/>
          </a:p>
        </p:txBody>
      </p:sp>
    </p:spTree>
    <p:extLst>
      <p:ext uri="{BB962C8B-B14F-4D97-AF65-F5344CB8AC3E}">
        <p14:creationId xmlns:p14="http://schemas.microsoft.com/office/powerpoint/2010/main" val="1677899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14</a:t>
            </a:fld>
            <a:endParaRPr lang="ko-KR" altLang="en-US"/>
          </a:p>
        </p:txBody>
      </p:sp>
    </p:spTree>
    <p:extLst>
      <p:ext uri="{BB962C8B-B14F-4D97-AF65-F5344CB8AC3E}">
        <p14:creationId xmlns:p14="http://schemas.microsoft.com/office/powerpoint/2010/main" val="70737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16</a:t>
            </a:fld>
            <a:endParaRPr lang="ko-KR" altLang="en-US"/>
          </a:p>
        </p:txBody>
      </p:sp>
    </p:spTree>
    <p:extLst>
      <p:ext uri="{BB962C8B-B14F-4D97-AF65-F5344CB8AC3E}">
        <p14:creationId xmlns:p14="http://schemas.microsoft.com/office/powerpoint/2010/main" val="3896668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24</a:t>
            </a:fld>
            <a:endParaRPr lang="ko-KR" altLang="en-US"/>
          </a:p>
        </p:txBody>
      </p:sp>
    </p:spTree>
    <p:extLst>
      <p:ext uri="{BB962C8B-B14F-4D97-AF65-F5344CB8AC3E}">
        <p14:creationId xmlns:p14="http://schemas.microsoft.com/office/powerpoint/2010/main" val="2095649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27</a:t>
            </a:fld>
            <a:endParaRPr lang="ko-KR" altLang="en-US"/>
          </a:p>
        </p:txBody>
      </p:sp>
    </p:spTree>
    <p:extLst>
      <p:ext uri="{BB962C8B-B14F-4D97-AF65-F5344CB8AC3E}">
        <p14:creationId xmlns:p14="http://schemas.microsoft.com/office/powerpoint/2010/main" val="178096821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34.sv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3.svg"/><Relationship Id="rId4"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24.sv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34.sv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0.svg"/><Relationship Id="rId7" Type="http://schemas.openxmlformats.org/officeDocument/2006/relationships/image" Target="../media/image6.sv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8.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svg"/><Relationship Id="rId7" Type="http://schemas.openxmlformats.org/officeDocument/2006/relationships/image" Target="../media/image27.sv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1.png"/><Relationship Id="rId9" Type="http://schemas.openxmlformats.org/officeDocument/2006/relationships/image" Target="../media/image29.sv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6.svg"/><Relationship Id="rId7" Type="http://schemas.openxmlformats.org/officeDocument/2006/relationships/image" Target="../media/image33.sv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 Id="rId9" Type="http://schemas.openxmlformats.org/officeDocument/2006/relationships/image" Target="../media/image14.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34.sv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5.svg"/><Relationship Id="rId4" Type="http://schemas.openxmlformats.org/officeDocument/2006/relationships/image" Target="../media/image2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
        <p:nvSpPr>
          <p:cNvPr id="5" name="그림 개체 틀 4">
            <a:extLst>
              <a:ext uri="{FF2B5EF4-FFF2-40B4-BE49-F238E27FC236}">
                <a16:creationId xmlns:a16="http://schemas.microsoft.com/office/drawing/2014/main" id="{BF4DFB96-F202-4C24-94C3-E49ADC346453}"/>
              </a:ext>
            </a:extLst>
          </p:cNvPr>
          <p:cNvSpPr>
            <a:spLocks noGrp="1"/>
          </p:cNvSpPr>
          <p:nvPr>
            <p:ph type="pic" sz="quarter" idx="10" hasCustomPrompt="1"/>
          </p:nvPr>
        </p:nvSpPr>
        <p:spPr>
          <a:xfrm>
            <a:off x="6606874" y="679130"/>
            <a:ext cx="4003976" cy="5499740"/>
          </a:xfrm>
          <a:prstGeom prst="roundRect">
            <a:avLst>
              <a:gd name="adj" fmla="val 50000"/>
            </a:avLst>
          </a:prstGeom>
          <a:pattFill prst="pct10">
            <a:fgClr>
              <a:schemeClr val="bg1">
                <a:lumMod val="75000"/>
              </a:schemeClr>
            </a:fgClr>
            <a:bgClr>
              <a:schemeClr val="bg1">
                <a:lumMod val="95000"/>
              </a:schemeClr>
            </a:bgClr>
          </a:pattFill>
        </p:spPr>
        <p:txBody>
          <a:bodyPr tIns="828000" anchor="ctr" anchorCtr="1"/>
          <a:lstStyle>
            <a:lvl1pPr marL="0" indent="0">
              <a:buNone/>
              <a:defRPr sz="1400" b="0"/>
            </a:lvl1pPr>
          </a:lstStyle>
          <a:p>
            <a:r>
              <a:rPr lang="en-US" altLang="ko-KR" dirty="0"/>
              <a:t>Click icon to add picture</a:t>
            </a:r>
            <a:endParaRPr lang="ko-KR" altLang="en-US" dirty="0"/>
          </a:p>
        </p:txBody>
      </p:sp>
      <p:pic>
        <p:nvPicPr>
          <p:cNvPr id="2" name="그래픽 1">
            <a:extLst>
              <a:ext uri="{FF2B5EF4-FFF2-40B4-BE49-F238E27FC236}">
                <a16:creationId xmlns:a16="http://schemas.microsoft.com/office/drawing/2014/main" id="{096584CB-15E8-4DFA-A41E-05D46227C8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3108533" cy="6858000"/>
          </a:xfrm>
          <a:prstGeom prst="rect">
            <a:avLst/>
          </a:prstGeom>
        </p:spPr>
      </p:pic>
      <p:pic>
        <p:nvPicPr>
          <p:cNvPr id="3" name="그래픽 2">
            <a:extLst>
              <a:ext uri="{FF2B5EF4-FFF2-40B4-BE49-F238E27FC236}">
                <a16:creationId xmlns:a16="http://schemas.microsoft.com/office/drawing/2014/main" id="{489E8248-9064-42D7-93A2-CAC9B49C253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1639104"/>
            <a:ext cx="5809129" cy="5218896"/>
          </a:xfrm>
          <a:prstGeom prst="rect">
            <a:avLst/>
          </a:prstGeom>
        </p:spPr>
      </p:pic>
      <p:pic>
        <p:nvPicPr>
          <p:cNvPr id="7" name="그래픽 6">
            <a:extLst>
              <a:ext uri="{FF2B5EF4-FFF2-40B4-BE49-F238E27FC236}">
                <a16:creationId xmlns:a16="http://schemas.microsoft.com/office/drawing/2014/main" id="{C6F40BE7-31B2-45A7-8F17-DA86745E092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560124" y="615744"/>
            <a:ext cx="641401" cy="2976102"/>
          </a:xfrm>
          <a:prstGeom prst="rect">
            <a:avLst/>
          </a:prstGeom>
        </p:spPr>
      </p:pic>
      <p:pic>
        <p:nvPicPr>
          <p:cNvPr id="10" name="그래픽 9">
            <a:extLst>
              <a:ext uri="{FF2B5EF4-FFF2-40B4-BE49-F238E27FC236}">
                <a16:creationId xmlns:a16="http://schemas.microsoft.com/office/drawing/2014/main" id="{EB3E503C-3A59-4D4D-B840-9649069A2CA6}"/>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610850" y="-1"/>
            <a:ext cx="949274" cy="615745"/>
          </a:xfrm>
          <a:prstGeom prst="rect">
            <a:avLst/>
          </a:prstGeom>
        </p:spPr>
      </p:pic>
      <p:pic>
        <p:nvPicPr>
          <p:cNvPr id="19" name="그래픽 18">
            <a:extLst>
              <a:ext uri="{FF2B5EF4-FFF2-40B4-BE49-F238E27FC236}">
                <a16:creationId xmlns:a16="http://schemas.microsoft.com/office/drawing/2014/main" id="{C38D2B71-ABFD-4419-BF8A-628982BC496D}"/>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1560124" y="6178870"/>
            <a:ext cx="641401" cy="679130"/>
          </a:xfrm>
          <a:prstGeom prst="rect">
            <a:avLst/>
          </a:prstGeom>
        </p:spPr>
      </p:pic>
    </p:spTree>
    <p:extLst>
      <p:ext uri="{BB962C8B-B14F-4D97-AF65-F5344CB8AC3E}">
        <p14:creationId xmlns:p14="http://schemas.microsoft.com/office/powerpoint/2010/main" val="25494878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PPTMON slide">
    <p:spTree>
      <p:nvGrpSpPr>
        <p:cNvPr id="1" name=""/>
        <p:cNvGrpSpPr/>
        <p:nvPr/>
      </p:nvGrpSpPr>
      <p:grpSpPr>
        <a:xfrm>
          <a:off x="0" y="0"/>
          <a:ext cx="0" cy="0"/>
          <a:chOff x="0" y="0"/>
          <a:chExt cx="0" cy="0"/>
        </a:xfrm>
      </p:grpSpPr>
      <p:sp>
        <p:nvSpPr>
          <p:cNvPr id="5" name="그림 개체 틀 4">
            <a:extLst>
              <a:ext uri="{FF2B5EF4-FFF2-40B4-BE49-F238E27FC236}">
                <a16:creationId xmlns:a16="http://schemas.microsoft.com/office/drawing/2014/main" id="{36F8436F-5838-4C4A-B336-B50A690AE283}"/>
              </a:ext>
            </a:extLst>
          </p:cNvPr>
          <p:cNvSpPr>
            <a:spLocks noGrp="1"/>
          </p:cNvSpPr>
          <p:nvPr>
            <p:ph type="pic" sz="quarter" idx="10" hasCustomPrompt="1"/>
          </p:nvPr>
        </p:nvSpPr>
        <p:spPr>
          <a:xfrm>
            <a:off x="8712200" y="1066800"/>
            <a:ext cx="2794000" cy="4724400"/>
          </a:xfrm>
          <a:prstGeom prst="roundRect">
            <a:avLst>
              <a:gd name="adj" fmla="val 50000"/>
            </a:avLst>
          </a:prstGeom>
          <a:pattFill prst="pct10">
            <a:fgClr>
              <a:schemeClr val="bg1">
                <a:lumMod val="75000"/>
              </a:schemeClr>
            </a:fgClr>
            <a:bgClr>
              <a:schemeClr val="bg1">
                <a:lumMod val="95000"/>
              </a:schemeClr>
            </a:bgClr>
          </a:pattFill>
        </p:spPr>
        <p:txBody>
          <a:bodyPr tIns="828000" anchor="ctr" anchorCtr="1"/>
          <a:lstStyle>
            <a:lvl1pPr marL="0" indent="0">
              <a:buNone/>
              <a:defRPr sz="1400" b="0"/>
            </a:lvl1pPr>
          </a:lstStyle>
          <a:p>
            <a:r>
              <a:rPr lang="en-US" altLang="ko-KR" dirty="0"/>
              <a:t>Click icon to add picture</a:t>
            </a:r>
            <a:endParaRPr lang="ko-KR" altLang="en-US" dirty="0"/>
          </a:p>
        </p:txBody>
      </p:sp>
      <p:sp>
        <p:nvSpPr>
          <p:cNvPr id="6" name="그림 개체 틀 4">
            <a:extLst>
              <a:ext uri="{FF2B5EF4-FFF2-40B4-BE49-F238E27FC236}">
                <a16:creationId xmlns:a16="http://schemas.microsoft.com/office/drawing/2014/main" id="{B42EB79E-E21E-4927-A421-E1E4C387BBD9}"/>
              </a:ext>
            </a:extLst>
          </p:cNvPr>
          <p:cNvSpPr>
            <a:spLocks noGrp="1"/>
          </p:cNvSpPr>
          <p:nvPr>
            <p:ph type="pic" sz="quarter" idx="11" hasCustomPrompt="1"/>
          </p:nvPr>
        </p:nvSpPr>
        <p:spPr>
          <a:xfrm>
            <a:off x="5647236" y="1066800"/>
            <a:ext cx="2794000" cy="4724400"/>
          </a:xfrm>
          <a:prstGeom prst="roundRect">
            <a:avLst>
              <a:gd name="adj" fmla="val 50000"/>
            </a:avLst>
          </a:prstGeom>
          <a:pattFill prst="pct10">
            <a:fgClr>
              <a:schemeClr val="bg1">
                <a:lumMod val="75000"/>
              </a:schemeClr>
            </a:fgClr>
            <a:bgClr>
              <a:schemeClr val="bg1">
                <a:lumMod val="95000"/>
              </a:schemeClr>
            </a:bgClr>
          </a:pattFill>
        </p:spPr>
        <p:txBody>
          <a:bodyPr tIns="828000" anchor="ctr" anchorCtr="1"/>
          <a:lstStyle>
            <a:lvl1pPr marL="0" indent="0">
              <a:buNone/>
              <a:defRPr sz="1400" b="0"/>
            </a:lvl1pPr>
          </a:lstStyle>
          <a:p>
            <a:r>
              <a:rPr lang="en-US" altLang="ko-KR" dirty="0"/>
              <a:t>Click icon to add picture</a:t>
            </a:r>
            <a:endParaRPr lang="ko-KR" altLang="en-US" dirty="0"/>
          </a:p>
        </p:txBody>
      </p:sp>
      <p:sp>
        <p:nvSpPr>
          <p:cNvPr id="7" name="직사각형 6">
            <a:extLst>
              <a:ext uri="{FF2B5EF4-FFF2-40B4-BE49-F238E27FC236}">
                <a16:creationId xmlns:a16="http://schemas.microsoft.com/office/drawing/2014/main" id="{083AE282-E581-4CF1-9977-659B48C1A94D}"/>
              </a:ext>
            </a:extLst>
          </p:cNvPr>
          <p:cNvSpPr/>
          <p:nvPr userDrawn="1"/>
        </p:nvSpPr>
        <p:spPr>
          <a:xfrm rot="5400000">
            <a:off x="5981699" y="647699"/>
            <a:ext cx="228600" cy="12192002"/>
          </a:xfrm>
          <a:prstGeom prst="rect">
            <a:avLst/>
          </a:prstGeom>
          <a:solidFill>
            <a:srgbClr val="FF0000"/>
          </a:solidFill>
          <a:ln w="9525" cap="flat">
            <a:noFill/>
            <a:prstDash val="solid"/>
            <a:miter/>
          </a:ln>
        </p:spPr>
        <p:txBody>
          <a:bodyPr rot="0" spcFirstLastPara="0" vertOverflow="overflow" horzOverflow="overflow" vert="vert270" wrap="square" lIns="72000" tIns="180000" rIns="72000" bIns="180000" numCol="1" spcCol="0" rtlCol="0" fromWordArt="0" anchor="ctr" anchorCtr="0" forceAA="0" compatLnSpc="1">
            <a:prstTxWarp prst="textNoShape">
              <a:avLst/>
            </a:prstTxWarp>
            <a:noAutofit/>
          </a:bodyPr>
          <a:lstStyle/>
          <a:p>
            <a:pPr algn="r"/>
            <a:endParaRPr lang="ko-KR" altLang="en-US" sz="1600" dirty="0">
              <a:solidFill>
                <a:schemeClr val="bg1"/>
              </a:solidFill>
              <a:latin typeface="+mj-lt"/>
            </a:endParaRPr>
          </a:p>
        </p:txBody>
      </p:sp>
      <p:pic>
        <p:nvPicPr>
          <p:cNvPr id="2" name="그래픽 4">
            <a:extLst>
              <a:ext uri="{FF2B5EF4-FFF2-40B4-BE49-F238E27FC236}">
                <a16:creationId xmlns:a16="http://schemas.microsoft.com/office/drawing/2014/main" id="{32094A67-89FC-9243-602B-2CE351E2C0B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3108533" cy="6858000"/>
          </a:xfrm>
          <a:prstGeom prst="rect">
            <a:avLst/>
          </a:prstGeom>
        </p:spPr>
      </p:pic>
      <p:pic>
        <p:nvPicPr>
          <p:cNvPr id="3" name="그래픽 7">
            <a:extLst>
              <a:ext uri="{FF2B5EF4-FFF2-40B4-BE49-F238E27FC236}">
                <a16:creationId xmlns:a16="http://schemas.microsoft.com/office/drawing/2014/main" id="{C28016F1-C519-2B89-A5D3-A92364ED5F7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35041"/>
          <a:stretch/>
        </p:blipFill>
        <p:spPr>
          <a:xfrm>
            <a:off x="11550599" y="0"/>
            <a:ext cx="641401" cy="1933226"/>
          </a:xfrm>
          <a:prstGeom prst="rect">
            <a:avLst/>
          </a:prstGeom>
        </p:spPr>
      </p:pic>
    </p:spTree>
    <p:extLst>
      <p:ext uri="{BB962C8B-B14F-4D97-AF65-F5344CB8AC3E}">
        <p14:creationId xmlns:p14="http://schemas.microsoft.com/office/powerpoint/2010/main" val="12785653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sp>
        <p:nvSpPr>
          <p:cNvPr id="5" name="그림 개체 틀 17">
            <a:extLst>
              <a:ext uri="{FF2B5EF4-FFF2-40B4-BE49-F238E27FC236}">
                <a16:creationId xmlns:a16="http://schemas.microsoft.com/office/drawing/2014/main" id="{5AABF0F8-FF93-4454-AF06-7C4C5C893FED}"/>
              </a:ext>
            </a:extLst>
          </p:cNvPr>
          <p:cNvSpPr>
            <a:spLocks noGrp="1"/>
          </p:cNvSpPr>
          <p:nvPr>
            <p:ph type="pic" sz="quarter" idx="11" hasCustomPrompt="1"/>
          </p:nvPr>
        </p:nvSpPr>
        <p:spPr>
          <a:xfrm>
            <a:off x="864506" y="2517094"/>
            <a:ext cx="3208520" cy="1823811"/>
          </a:xfrm>
          <a:prstGeom prst="rect">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6" name="그림 개체 틀 17">
            <a:extLst>
              <a:ext uri="{FF2B5EF4-FFF2-40B4-BE49-F238E27FC236}">
                <a16:creationId xmlns:a16="http://schemas.microsoft.com/office/drawing/2014/main" id="{9B403799-553D-4E39-B6A6-C60341C45A93}"/>
              </a:ext>
            </a:extLst>
          </p:cNvPr>
          <p:cNvSpPr>
            <a:spLocks noGrp="1"/>
          </p:cNvSpPr>
          <p:nvPr>
            <p:ph type="pic" sz="quarter" idx="14" hasCustomPrompt="1"/>
          </p:nvPr>
        </p:nvSpPr>
        <p:spPr>
          <a:xfrm>
            <a:off x="4491740" y="2517094"/>
            <a:ext cx="3208520" cy="1823811"/>
          </a:xfrm>
          <a:prstGeom prst="rect">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7" name="그림 개체 틀 17">
            <a:extLst>
              <a:ext uri="{FF2B5EF4-FFF2-40B4-BE49-F238E27FC236}">
                <a16:creationId xmlns:a16="http://schemas.microsoft.com/office/drawing/2014/main" id="{363536B9-36CF-431C-AF66-9FCA0154E65F}"/>
              </a:ext>
            </a:extLst>
          </p:cNvPr>
          <p:cNvSpPr>
            <a:spLocks noGrp="1"/>
          </p:cNvSpPr>
          <p:nvPr>
            <p:ph type="pic" sz="quarter" idx="15" hasCustomPrompt="1"/>
          </p:nvPr>
        </p:nvSpPr>
        <p:spPr>
          <a:xfrm>
            <a:off x="8118974" y="2517094"/>
            <a:ext cx="3208520" cy="1823811"/>
          </a:xfrm>
          <a:prstGeom prst="rect">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0" name="그래픽 9">
            <a:extLst>
              <a:ext uri="{FF2B5EF4-FFF2-40B4-BE49-F238E27FC236}">
                <a16:creationId xmlns:a16="http://schemas.microsoft.com/office/drawing/2014/main" id="{6F730955-BC73-48E4-B500-513700C9E1B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5041"/>
          <a:stretch/>
        </p:blipFill>
        <p:spPr>
          <a:xfrm rot="5400000">
            <a:off x="645912" y="5570687"/>
            <a:ext cx="641401" cy="1933226"/>
          </a:xfrm>
          <a:prstGeom prst="rect">
            <a:avLst/>
          </a:prstGeom>
        </p:spPr>
      </p:pic>
      <p:sp>
        <p:nvSpPr>
          <p:cNvPr id="2" name="직사각형 7">
            <a:extLst>
              <a:ext uri="{FF2B5EF4-FFF2-40B4-BE49-F238E27FC236}">
                <a16:creationId xmlns:a16="http://schemas.microsoft.com/office/drawing/2014/main" id="{7516CA75-8A17-B80B-1071-030A023FEBA7}"/>
              </a:ext>
            </a:extLst>
          </p:cNvPr>
          <p:cNvSpPr/>
          <p:nvPr userDrawn="1"/>
        </p:nvSpPr>
        <p:spPr>
          <a:xfrm rot="5400000">
            <a:off x="7492997" y="-4444999"/>
            <a:ext cx="254005" cy="9144000"/>
          </a:xfrm>
          <a:prstGeom prst="rect">
            <a:avLst/>
          </a:prstGeom>
          <a:solidFill>
            <a:srgbClr val="193E72">
              <a:alpha val="45000"/>
            </a:srgbClr>
          </a:solidFill>
          <a:ln w="9525" cap="flat">
            <a:noFill/>
            <a:prstDash val="solid"/>
            <a:miter/>
          </a:ln>
        </p:spPr>
        <p:txBody>
          <a:bodyPr rot="0" spcFirstLastPara="0" vertOverflow="overflow" horzOverflow="overflow" vert="vert270" wrap="square" lIns="72000" tIns="180000" rIns="72000" bIns="180000" numCol="1" spcCol="0" rtlCol="0" fromWordArt="0" anchor="ctr" anchorCtr="0" forceAA="0" compatLnSpc="1">
            <a:prstTxWarp prst="textNoShape">
              <a:avLst/>
            </a:prstTxWarp>
            <a:noAutofit/>
          </a:bodyPr>
          <a:lstStyle/>
          <a:p>
            <a:pPr algn="r"/>
            <a:endParaRPr lang="ko-KR" altLang="en-US" sz="1600" dirty="0">
              <a:solidFill>
                <a:schemeClr val="bg1"/>
              </a:solidFill>
              <a:latin typeface="+mj-lt"/>
            </a:endParaRPr>
          </a:p>
        </p:txBody>
      </p:sp>
      <p:sp>
        <p:nvSpPr>
          <p:cNvPr id="3" name="직사각형 7">
            <a:extLst>
              <a:ext uri="{FF2B5EF4-FFF2-40B4-BE49-F238E27FC236}">
                <a16:creationId xmlns:a16="http://schemas.microsoft.com/office/drawing/2014/main" id="{4EF116DA-81E6-63DA-1BFC-853A64565520}"/>
              </a:ext>
            </a:extLst>
          </p:cNvPr>
          <p:cNvSpPr/>
          <p:nvPr userDrawn="1"/>
        </p:nvSpPr>
        <p:spPr>
          <a:xfrm rot="5400000">
            <a:off x="10733312" y="5399318"/>
            <a:ext cx="1625601" cy="1291772"/>
          </a:xfrm>
          <a:prstGeom prst="rect">
            <a:avLst/>
          </a:prstGeom>
          <a:solidFill>
            <a:srgbClr val="193E72"/>
          </a:solidFill>
          <a:ln w="9525" cap="flat">
            <a:noFill/>
            <a:prstDash val="solid"/>
            <a:miter/>
          </a:ln>
        </p:spPr>
        <p:txBody>
          <a:bodyPr rot="0" spcFirstLastPara="0" vertOverflow="overflow" horzOverflow="overflow" vert="vert270" wrap="square" lIns="72000" tIns="180000" rIns="72000" bIns="180000" numCol="1" spcCol="0" rtlCol="0" fromWordArt="0" anchor="ctr" anchorCtr="0" forceAA="0" compatLnSpc="1">
            <a:prstTxWarp prst="textNoShape">
              <a:avLst/>
            </a:prstTxWarp>
            <a:noAutofit/>
          </a:bodyPr>
          <a:lstStyle/>
          <a:p>
            <a:pPr algn="r"/>
            <a:endParaRPr lang="ko-KR" altLang="en-US" sz="1600" dirty="0">
              <a:solidFill>
                <a:schemeClr val="bg1"/>
              </a:solidFill>
              <a:latin typeface="+mj-lt"/>
            </a:endParaRPr>
          </a:p>
        </p:txBody>
      </p:sp>
    </p:spTree>
    <p:extLst>
      <p:ext uri="{BB962C8B-B14F-4D97-AF65-F5344CB8AC3E}">
        <p14:creationId xmlns:p14="http://schemas.microsoft.com/office/powerpoint/2010/main" val="8707113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PPTMON slide">
    <p:spTree>
      <p:nvGrpSpPr>
        <p:cNvPr id="1" name=""/>
        <p:cNvGrpSpPr/>
        <p:nvPr/>
      </p:nvGrpSpPr>
      <p:grpSpPr>
        <a:xfrm>
          <a:off x="0" y="0"/>
          <a:ext cx="0" cy="0"/>
          <a:chOff x="0" y="0"/>
          <a:chExt cx="0" cy="0"/>
        </a:xfrm>
      </p:grpSpPr>
      <p:sp>
        <p:nvSpPr>
          <p:cNvPr id="12" name="자유형: 도형 11">
            <a:extLst>
              <a:ext uri="{FF2B5EF4-FFF2-40B4-BE49-F238E27FC236}">
                <a16:creationId xmlns:a16="http://schemas.microsoft.com/office/drawing/2014/main" id="{B4EC447C-6D9D-4AAF-BCB2-7A41BC69A587}"/>
              </a:ext>
            </a:extLst>
          </p:cNvPr>
          <p:cNvSpPr/>
          <p:nvPr userDrawn="1"/>
        </p:nvSpPr>
        <p:spPr>
          <a:xfrm>
            <a:off x="0" y="0"/>
            <a:ext cx="1112361" cy="1008957"/>
          </a:xfrm>
          <a:custGeom>
            <a:avLst/>
            <a:gdLst>
              <a:gd name="connsiteX0" fmla="*/ 0 w 1112361"/>
              <a:gd name="connsiteY0" fmla="*/ 0 h 1008957"/>
              <a:gd name="connsiteX1" fmla="*/ 1112361 w 1112361"/>
              <a:gd name="connsiteY1" fmla="*/ 0 h 1008957"/>
              <a:gd name="connsiteX2" fmla="*/ 1107492 w 1112361"/>
              <a:gd name="connsiteY2" fmla="*/ 48306 h 1008957"/>
              <a:gd name="connsiteX3" fmla="*/ 134705 w 1112361"/>
              <a:gd name="connsiteY3" fmla="*/ 997071 h 1008957"/>
              <a:gd name="connsiteX4" fmla="*/ 0 w 1112361"/>
              <a:gd name="connsiteY4" fmla="*/ 1008957 h 1008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361" h="1008957">
                <a:moveTo>
                  <a:pt x="0" y="0"/>
                </a:moveTo>
                <a:lnTo>
                  <a:pt x="1112361" y="0"/>
                </a:lnTo>
                <a:lnTo>
                  <a:pt x="1107492" y="48306"/>
                </a:lnTo>
                <a:cubicBezTo>
                  <a:pt x="1008609" y="531535"/>
                  <a:pt x="622133" y="910004"/>
                  <a:pt x="134705" y="997071"/>
                </a:cubicBezTo>
                <a:lnTo>
                  <a:pt x="0" y="1008957"/>
                </a:lnTo>
                <a:close/>
              </a:path>
            </a:pathLst>
          </a:custGeom>
          <a:solidFill>
            <a:srgbClr val="FF0000"/>
          </a:solidFill>
          <a:ln w="9525" cap="flat">
            <a:noFill/>
            <a:prstDash val="solid"/>
            <a:miter/>
          </a:ln>
        </p:spPr>
        <p:txBody>
          <a:bodyPr rot="0" spcFirstLastPara="0" vertOverflow="overflow" horzOverflow="overflow" vert="vert270" wrap="square" lIns="72000" tIns="180000" rIns="72000" bIns="180000" numCol="1" spcCol="0" rtlCol="0" fromWordArt="0" anchor="ctr" anchorCtr="0" forceAA="0" compatLnSpc="1">
            <a:prstTxWarp prst="textNoShape">
              <a:avLst/>
            </a:prstTxWarp>
            <a:noAutofit/>
          </a:bodyPr>
          <a:lstStyle/>
          <a:p>
            <a:pPr algn="r"/>
            <a:endParaRPr lang="ko-KR" altLang="en-US" sz="1600" dirty="0">
              <a:solidFill>
                <a:schemeClr val="bg1"/>
              </a:solidFill>
              <a:latin typeface="+mj-lt"/>
            </a:endParaRPr>
          </a:p>
        </p:txBody>
      </p:sp>
      <p:sp>
        <p:nvSpPr>
          <p:cNvPr id="13" name="자유형: 도형 12">
            <a:extLst>
              <a:ext uri="{FF2B5EF4-FFF2-40B4-BE49-F238E27FC236}">
                <a16:creationId xmlns:a16="http://schemas.microsoft.com/office/drawing/2014/main" id="{C12A5464-D1A6-4F1B-BA82-1F6B6CEAFBD0}"/>
              </a:ext>
            </a:extLst>
          </p:cNvPr>
          <p:cNvSpPr/>
          <p:nvPr userDrawn="1"/>
        </p:nvSpPr>
        <p:spPr>
          <a:xfrm rot="16200000" flipV="1">
            <a:off x="11131341" y="5797341"/>
            <a:ext cx="1112361" cy="1008957"/>
          </a:xfrm>
          <a:custGeom>
            <a:avLst/>
            <a:gdLst>
              <a:gd name="connsiteX0" fmla="*/ 0 w 1112361"/>
              <a:gd name="connsiteY0" fmla="*/ 0 h 1008957"/>
              <a:gd name="connsiteX1" fmla="*/ 1112361 w 1112361"/>
              <a:gd name="connsiteY1" fmla="*/ 0 h 1008957"/>
              <a:gd name="connsiteX2" fmla="*/ 1107492 w 1112361"/>
              <a:gd name="connsiteY2" fmla="*/ 48306 h 1008957"/>
              <a:gd name="connsiteX3" fmla="*/ 134705 w 1112361"/>
              <a:gd name="connsiteY3" fmla="*/ 997071 h 1008957"/>
              <a:gd name="connsiteX4" fmla="*/ 0 w 1112361"/>
              <a:gd name="connsiteY4" fmla="*/ 1008957 h 1008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361" h="1008957">
                <a:moveTo>
                  <a:pt x="0" y="0"/>
                </a:moveTo>
                <a:lnTo>
                  <a:pt x="1112361" y="0"/>
                </a:lnTo>
                <a:lnTo>
                  <a:pt x="1107492" y="48306"/>
                </a:lnTo>
                <a:cubicBezTo>
                  <a:pt x="1008609" y="531535"/>
                  <a:pt x="622133" y="910004"/>
                  <a:pt x="134705" y="997071"/>
                </a:cubicBezTo>
                <a:lnTo>
                  <a:pt x="0" y="1008957"/>
                </a:lnTo>
                <a:close/>
              </a:path>
            </a:pathLst>
          </a:custGeom>
          <a:solidFill>
            <a:srgbClr val="193E72"/>
          </a:solidFill>
          <a:ln w="9525" cap="flat">
            <a:noFill/>
            <a:prstDash val="solid"/>
            <a:miter/>
          </a:ln>
        </p:spPr>
        <p:txBody>
          <a:bodyPr rot="0" spcFirstLastPara="0" vertOverflow="overflow" horzOverflow="overflow" vert="vert270" wrap="square" lIns="72000" tIns="180000" rIns="72000" bIns="180000" numCol="1" spcCol="0" rtlCol="0" fromWordArt="0" anchor="ctr" anchorCtr="0" forceAA="0" compatLnSpc="1">
            <a:prstTxWarp prst="textNoShape">
              <a:avLst/>
            </a:prstTxWarp>
            <a:noAutofit/>
          </a:bodyPr>
          <a:lstStyle/>
          <a:p>
            <a:pPr algn="r"/>
            <a:endParaRPr lang="ko-KR" altLang="en-US" sz="1600" dirty="0">
              <a:solidFill>
                <a:schemeClr val="bg1"/>
              </a:solidFill>
              <a:latin typeface="+mj-lt"/>
            </a:endParaRPr>
          </a:p>
        </p:txBody>
      </p:sp>
      <p:sp>
        <p:nvSpPr>
          <p:cNvPr id="2" name="자유형: 도형 11">
            <a:extLst>
              <a:ext uri="{FF2B5EF4-FFF2-40B4-BE49-F238E27FC236}">
                <a16:creationId xmlns:a16="http://schemas.microsoft.com/office/drawing/2014/main" id="{D73BD606-4609-F60F-74EB-EC64C576FE85}"/>
              </a:ext>
            </a:extLst>
          </p:cNvPr>
          <p:cNvSpPr/>
          <p:nvPr userDrawn="1"/>
        </p:nvSpPr>
        <p:spPr>
          <a:xfrm rot="5400000">
            <a:off x="11131340" y="57359"/>
            <a:ext cx="1112361" cy="1008957"/>
          </a:xfrm>
          <a:custGeom>
            <a:avLst/>
            <a:gdLst>
              <a:gd name="connsiteX0" fmla="*/ 0 w 1112361"/>
              <a:gd name="connsiteY0" fmla="*/ 0 h 1008957"/>
              <a:gd name="connsiteX1" fmla="*/ 1112361 w 1112361"/>
              <a:gd name="connsiteY1" fmla="*/ 0 h 1008957"/>
              <a:gd name="connsiteX2" fmla="*/ 1107492 w 1112361"/>
              <a:gd name="connsiteY2" fmla="*/ 48306 h 1008957"/>
              <a:gd name="connsiteX3" fmla="*/ 134705 w 1112361"/>
              <a:gd name="connsiteY3" fmla="*/ 997071 h 1008957"/>
              <a:gd name="connsiteX4" fmla="*/ 0 w 1112361"/>
              <a:gd name="connsiteY4" fmla="*/ 1008957 h 1008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361" h="1008957">
                <a:moveTo>
                  <a:pt x="0" y="0"/>
                </a:moveTo>
                <a:lnTo>
                  <a:pt x="1112361" y="0"/>
                </a:lnTo>
                <a:lnTo>
                  <a:pt x="1107492" y="48306"/>
                </a:lnTo>
                <a:cubicBezTo>
                  <a:pt x="1008609" y="531535"/>
                  <a:pt x="622133" y="910004"/>
                  <a:pt x="134705" y="997071"/>
                </a:cubicBezTo>
                <a:lnTo>
                  <a:pt x="0" y="1008957"/>
                </a:lnTo>
                <a:close/>
              </a:path>
            </a:pathLst>
          </a:custGeom>
          <a:solidFill>
            <a:srgbClr val="FF0000">
              <a:alpha val="45000"/>
            </a:srgbClr>
          </a:solidFill>
          <a:ln w="9525" cap="flat">
            <a:noFill/>
            <a:prstDash val="solid"/>
            <a:miter/>
          </a:ln>
        </p:spPr>
        <p:txBody>
          <a:bodyPr rot="0" spcFirstLastPara="0" vertOverflow="overflow" horzOverflow="overflow" vert="vert270" wrap="square" lIns="72000" tIns="180000" rIns="72000" bIns="180000" numCol="1" spcCol="0" rtlCol="0" fromWordArt="0" anchor="ctr" anchorCtr="0" forceAA="0" compatLnSpc="1">
            <a:prstTxWarp prst="textNoShape">
              <a:avLst/>
            </a:prstTxWarp>
            <a:noAutofit/>
          </a:bodyPr>
          <a:lstStyle/>
          <a:p>
            <a:pPr algn="r"/>
            <a:endParaRPr lang="ko-KR" altLang="en-US" sz="1600" dirty="0">
              <a:solidFill>
                <a:schemeClr val="bg1"/>
              </a:solidFill>
              <a:latin typeface="+mj-lt"/>
            </a:endParaRPr>
          </a:p>
        </p:txBody>
      </p:sp>
      <p:sp>
        <p:nvSpPr>
          <p:cNvPr id="3" name="자유형: 도형 12">
            <a:extLst>
              <a:ext uri="{FF2B5EF4-FFF2-40B4-BE49-F238E27FC236}">
                <a16:creationId xmlns:a16="http://schemas.microsoft.com/office/drawing/2014/main" id="{7B36F85C-42C7-DC6C-1224-9A441B75CC1A}"/>
              </a:ext>
            </a:extLst>
          </p:cNvPr>
          <p:cNvSpPr/>
          <p:nvPr userDrawn="1"/>
        </p:nvSpPr>
        <p:spPr>
          <a:xfrm flipV="1">
            <a:off x="0" y="5849043"/>
            <a:ext cx="1112361" cy="1008957"/>
          </a:xfrm>
          <a:custGeom>
            <a:avLst/>
            <a:gdLst>
              <a:gd name="connsiteX0" fmla="*/ 0 w 1112361"/>
              <a:gd name="connsiteY0" fmla="*/ 0 h 1008957"/>
              <a:gd name="connsiteX1" fmla="*/ 1112361 w 1112361"/>
              <a:gd name="connsiteY1" fmla="*/ 0 h 1008957"/>
              <a:gd name="connsiteX2" fmla="*/ 1107492 w 1112361"/>
              <a:gd name="connsiteY2" fmla="*/ 48306 h 1008957"/>
              <a:gd name="connsiteX3" fmla="*/ 134705 w 1112361"/>
              <a:gd name="connsiteY3" fmla="*/ 997071 h 1008957"/>
              <a:gd name="connsiteX4" fmla="*/ 0 w 1112361"/>
              <a:gd name="connsiteY4" fmla="*/ 1008957 h 1008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361" h="1008957">
                <a:moveTo>
                  <a:pt x="0" y="0"/>
                </a:moveTo>
                <a:lnTo>
                  <a:pt x="1112361" y="0"/>
                </a:lnTo>
                <a:lnTo>
                  <a:pt x="1107492" y="48306"/>
                </a:lnTo>
                <a:cubicBezTo>
                  <a:pt x="1008609" y="531535"/>
                  <a:pt x="622133" y="910004"/>
                  <a:pt x="134705" y="997071"/>
                </a:cubicBezTo>
                <a:lnTo>
                  <a:pt x="0" y="1008957"/>
                </a:lnTo>
                <a:close/>
              </a:path>
            </a:pathLst>
          </a:custGeom>
          <a:solidFill>
            <a:srgbClr val="193E72">
              <a:alpha val="45000"/>
            </a:srgbClr>
          </a:solidFill>
          <a:ln w="9525" cap="flat">
            <a:noFill/>
            <a:prstDash val="solid"/>
            <a:miter/>
          </a:ln>
        </p:spPr>
        <p:txBody>
          <a:bodyPr rot="0" spcFirstLastPara="0" vertOverflow="overflow" horzOverflow="overflow" vert="vert270" wrap="square" lIns="72000" tIns="180000" rIns="72000" bIns="180000" numCol="1" spcCol="0" rtlCol="0" fromWordArt="0" anchor="ctr" anchorCtr="0" forceAA="0" compatLnSpc="1">
            <a:prstTxWarp prst="textNoShape">
              <a:avLst/>
            </a:prstTxWarp>
            <a:noAutofit/>
          </a:bodyPr>
          <a:lstStyle/>
          <a:p>
            <a:pPr algn="r"/>
            <a:endParaRPr lang="ko-KR" altLang="en-US" sz="1600" dirty="0">
              <a:solidFill>
                <a:schemeClr val="bg1"/>
              </a:solidFill>
              <a:latin typeface="+mj-lt"/>
            </a:endParaRPr>
          </a:p>
        </p:txBody>
      </p:sp>
    </p:spTree>
    <p:extLst>
      <p:ext uri="{BB962C8B-B14F-4D97-AF65-F5344CB8AC3E}">
        <p14:creationId xmlns:p14="http://schemas.microsoft.com/office/powerpoint/2010/main" val="11815077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PPTMON slide">
    <p:spTree>
      <p:nvGrpSpPr>
        <p:cNvPr id="1" name=""/>
        <p:cNvGrpSpPr/>
        <p:nvPr/>
      </p:nvGrpSpPr>
      <p:grpSpPr>
        <a:xfrm>
          <a:off x="0" y="0"/>
          <a:ext cx="0" cy="0"/>
          <a:chOff x="0" y="0"/>
          <a:chExt cx="0" cy="0"/>
        </a:xfrm>
      </p:grpSpPr>
      <p:sp>
        <p:nvSpPr>
          <p:cNvPr id="5" name="그림 개체 틀 4">
            <a:extLst>
              <a:ext uri="{FF2B5EF4-FFF2-40B4-BE49-F238E27FC236}">
                <a16:creationId xmlns:a16="http://schemas.microsoft.com/office/drawing/2014/main" id="{90784281-A9BB-4044-9E81-BCC62845BF2D}"/>
              </a:ext>
            </a:extLst>
          </p:cNvPr>
          <p:cNvSpPr>
            <a:spLocks noGrp="1" noChangeAspect="1"/>
          </p:cNvSpPr>
          <p:nvPr>
            <p:ph type="pic" sz="quarter" idx="10" hasCustomPrompt="1"/>
          </p:nvPr>
        </p:nvSpPr>
        <p:spPr>
          <a:xfrm>
            <a:off x="1263774" y="1066800"/>
            <a:ext cx="2253600" cy="225360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b="0"/>
            </a:lvl1pPr>
          </a:lstStyle>
          <a:p>
            <a:r>
              <a:rPr lang="en-US" altLang="ko-KR" dirty="0"/>
              <a:t>Click icon to add picture</a:t>
            </a:r>
            <a:endParaRPr lang="ko-KR" altLang="en-US" dirty="0"/>
          </a:p>
        </p:txBody>
      </p:sp>
      <p:sp>
        <p:nvSpPr>
          <p:cNvPr id="6" name="그림 개체 틀 4">
            <a:extLst>
              <a:ext uri="{FF2B5EF4-FFF2-40B4-BE49-F238E27FC236}">
                <a16:creationId xmlns:a16="http://schemas.microsoft.com/office/drawing/2014/main" id="{5321191E-A722-415C-859A-05D40D2283E8}"/>
              </a:ext>
            </a:extLst>
          </p:cNvPr>
          <p:cNvSpPr>
            <a:spLocks noGrp="1" noChangeAspect="1"/>
          </p:cNvSpPr>
          <p:nvPr>
            <p:ph type="pic" sz="quarter" idx="11" hasCustomPrompt="1"/>
          </p:nvPr>
        </p:nvSpPr>
        <p:spPr>
          <a:xfrm>
            <a:off x="6204615" y="1066800"/>
            <a:ext cx="2253600" cy="225360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b="0"/>
            </a:lvl1pPr>
          </a:lstStyle>
          <a:p>
            <a:r>
              <a:rPr lang="en-US" altLang="ko-KR" dirty="0"/>
              <a:t>Click icon to add picture</a:t>
            </a:r>
            <a:endParaRPr lang="ko-KR" altLang="en-US" dirty="0"/>
          </a:p>
        </p:txBody>
      </p:sp>
      <p:sp>
        <p:nvSpPr>
          <p:cNvPr id="7" name="그림 개체 틀 4">
            <a:extLst>
              <a:ext uri="{FF2B5EF4-FFF2-40B4-BE49-F238E27FC236}">
                <a16:creationId xmlns:a16="http://schemas.microsoft.com/office/drawing/2014/main" id="{35E73DBD-6AF1-4769-B25F-70E68B95AD5C}"/>
              </a:ext>
            </a:extLst>
          </p:cNvPr>
          <p:cNvSpPr>
            <a:spLocks noGrp="1" noChangeAspect="1"/>
          </p:cNvSpPr>
          <p:nvPr>
            <p:ph type="pic" sz="quarter" idx="12" hasCustomPrompt="1"/>
          </p:nvPr>
        </p:nvSpPr>
        <p:spPr>
          <a:xfrm>
            <a:off x="3733988" y="3537601"/>
            <a:ext cx="2253600" cy="225360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b="0"/>
            </a:lvl1pPr>
          </a:lstStyle>
          <a:p>
            <a:r>
              <a:rPr lang="en-US" altLang="ko-KR" dirty="0"/>
              <a:t>Click icon to add picture</a:t>
            </a:r>
            <a:endParaRPr lang="ko-KR" altLang="en-US" dirty="0"/>
          </a:p>
        </p:txBody>
      </p:sp>
      <p:sp>
        <p:nvSpPr>
          <p:cNvPr id="8" name="그림 개체 틀 4">
            <a:extLst>
              <a:ext uri="{FF2B5EF4-FFF2-40B4-BE49-F238E27FC236}">
                <a16:creationId xmlns:a16="http://schemas.microsoft.com/office/drawing/2014/main" id="{5E49B5B7-66D8-4249-A83C-2DBDBB8B701F}"/>
              </a:ext>
            </a:extLst>
          </p:cNvPr>
          <p:cNvSpPr>
            <a:spLocks noGrp="1" noChangeAspect="1"/>
          </p:cNvSpPr>
          <p:nvPr>
            <p:ph type="pic" sz="quarter" idx="13" hasCustomPrompt="1"/>
          </p:nvPr>
        </p:nvSpPr>
        <p:spPr>
          <a:xfrm>
            <a:off x="8674829" y="3537601"/>
            <a:ext cx="2253600" cy="225360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b="0"/>
            </a:lvl1pPr>
          </a:lstStyle>
          <a:p>
            <a:r>
              <a:rPr lang="en-US" altLang="ko-KR" dirty="0"/>
              <a:t>Click icon to add picture</a:t>
            </a:r>
            <a:endParaRPr lang="ko-KR" altLang="en-US" dirty="0"/>
          </a:p>
        </p:txBody>
      </p:sp>
      <p:sp>
        <p:nvSpPr>
          <p:cNvPr id="2" name="직사각형 6">
            <a:extLst>
              <a:ext uri="{FF2B5EF4-FFF2-40B4-BE49-F238E27FC236}">
                <a16:creationId xmlns:a16="http://schemas.microsoft.com/office/drawing/2014/main" id="{157FE7B3-0AB0-CA3D-1F79-6720DDC2729D}"/>
              </a:ext>
            </a:extLst>
          </p:cNvPr>
          <p:cNvSpPr/>
          <p:nvPr userDrawn="1"/>
        </p:nvSpPr>
        <p:spPr>
          <a:xfrm rot="5400000">
            <a:off x="2360838" y="4066268"/>
            <a:ext cx="430894" cy="5152571"/>
          </a:xfrm>
          <a:prstGeom prst="rect">
            <a:avLst/>
          </a:prstGeom>
          <a:solidFill>
            <a:srgbClr val="FF0000"/>
          </a:solidFill>
          <a:ln w="9525" cap="flat">
            <a:noFill/>
            <a:prstDash val="solid"/>
            <a:miter/>
          </a:ln>
        </p:spPr>
        <p:txBody>
          <a:bodyPr rot="0" spcFirstLastPara="0" vertOverflow="overflow" horzOverflow="overflow" vert="vert270" wrap="square" lIns="72000" tIns="180000" rIns="72000" bIns="180000" numCol="1" spcCol="0" rtlCol="0" fromWordArt="0" anchor="ctr" anchorCtr="0" forceAA="0" compatLnSpc="1">
            <a:prstTxWarp prst="textNoShape">
              <a:avLst/>
            </a:prstTxWarp>
            <a:noAutofit/>
          </a:bodyPr>
          <a:lstStyle/>
          <a:p>
            <a:pPr algn="r"/>
            <a:endParaRPr lang="ko-KR" altLang="en-US" sz="1600" dirty="0">
              <a:solidFill>
                <a:schemeClr val="bg1"/>
              </a:solidFill>
              <a:latin typeface="+mj-lt"/>
            </a:endParaRPr>
          </a:p>
        </p:txBody>
      </p:sp>
      <p:sp>
        <p:nvSpPr>
          <p:cNvPr id="10" name="직사각형 7">
            <a:extLst>
              <a:ext uri="{FF2B5EF4-FFF2-40B4-BE49-F238E27FC236}">
                <a16:creationId xmlns:a16="http://schemas.microsoft.com/office/drawing/2014/main" id="{DE5D4998-D4C3-5E88-B03D-ADFBB41D6C06}"/>
              </a:ext>
            </a:extLst>
          </p:cNvPr>
          <p:cNvSpPr/>
          <p:nvPr userDrawn="1"/>
        </p:nvSpPr>
        <p:spPr>
          <a:xfrm rot="5400000">
            <a:off x="72998" y="-72998"/>
            <a:ext cx="641403" cy="787400"/>
          </a:xfrm>
          <a:prstGeom prst="rect">
            <a:avLst/>
          </a:prstGeom>
          <a:solidFill>
            <a:srgbClr val="193E72"/>
          </a:solidFill>
          <a:ln w="9525" cap="flat">
            <a:noFill/>
            <a:prstDash val="solid"/>
            <a:miter/>
          </a:ln>
        </p:spPr>
        <p:txBody>
          <a:bodyPr rot="0" spcFirstLastPara="0" vertOverflow="overflow" horzOverflow="overflow" vert="vert270" wrap="square" lIns="72000" tIns="180000" rIns="72000" bIns="180000" numCol="1" spcCol="0" rtlCol="0" fromWordArt="0" anchor="ctr" anchorCtr="0" forceAA="0" compatLnSpc="1">
            <a:prstTxWarp prst="textNoShape">
              <a:avLst/>
            </a:prstTxWarp>
            <a:noAutofit/>
          </a:bodyPr>
          <a:lstStyle/>
          <a:p>
            <a:pPr algn="r"/>
            <a:endParaRPr lang="ko-KR" altLang="en-US" sz="1600" dirty="0">
              <a:solidFill>
                <a:schemeClr val="bg1"/>
              </a:solidFill>
              <a:latin typeface="+mj-lt"/>
            </a:endParaRPr>
          </a:p>
        </p:txBody>
      </p:sp>
      <p:sp>
        <p:nvSpPr>
          <p:cNvPr id="4" name="직사각형 7">
            <a:extLst>
              <a:ext uri="{FF2B5EF4-FFF2-40B4-BE49-F238E27FC236}">
                <a16:creationId xmlns:a16="http://schemas.microsoft.com/office/drawing/2014/main" id="{0608C488-0F65-0F00-43A1-8CE4F00707DF}"/>
              </a:ext>
            </a:extLst>
          </p:cNvPr>
          <p:cNvSpPr/>
          <p:nvPr userDrawn="1"/>
        </p:nvSpPr>
        <p:spPr>
          <a:xfrm rot="5400000">
            <a:off x="11477599" y="6143598"/>
            <a:ext cx="641403" cy="787400"/>
          </a:xfrm>
          <a:prstGeom prst="rect">
            <a:avLst/>
          </a:prstGeom>
          <a:solidFill>
            <a:srgbClr val="193E72">
              <a:alpha val="45000"/>
            </a:srgbClr>
          </a:solidFill>
          <a:ln w="9525" cap="flat">
            <a:noFill/>
            <a:prstDash val="solid"/>
            <a:miter/>
          </a:ln>
        </p:spPr>
        <p:txBody>
          <a:bodyPr rot="0" spcFirstLastPara="0" vertOverflow="overflow" horzOverflow="overflow" vert="vert270" wrap="square" lIns="72000" tIns="180000" rIns="72000" bIns="180000" numCol="1" spcCol="0" rtlCol="0" fromWordArt="0" anchor="ctr" anchorCtr="0" forceAA="0" compatLnSpc="1">
            <a:prstTxWarp prst="textNoShape">
              <a:avLst/>
            </a:prstTxWarp>
            <a:noAutofit/>
          </a:bodyPr>
          <a:lstStyle/>
          <a:p>
            <a:pPr algn="r"/>
            <a:endParaRPr lang="ko-KR" altLang="en-US" sz="1600" dirty="0">
              <a:solidFill>
                <a:schemeClr val="bg1"/>
              </a:solidFill>
              <a:latin typeface="+mj-lt"/>
            </a:endParaRPr>
          </a:p>
        </p:txBody>
      </p:sp>
      <p:sp>
        <p:nvSpPr>
          <p:cNvPr id="11" name="직사각형 7">
            <a:extLst>
              <a:ext uri="{FF2B5EF4-FFF2-40B4-BE49-F238E27FC236}">
                <a16:creationId xmlns:a16="http://schemas.microsoft.com/office/drawing/2014/main" id="{EC258ECC-AAA1-CE6B-103E-202D1A1512D8}"/>
              </a:ext>
            </a:extLst>
          </p:cNvPr>
          <p:cNvSpPr/>
          <p:nvPr userDrawn="1"/>
        </p:nvSpPr>
        <p:spPr>
          <a:xfrm rot="5400000">
            <a:off x="11698257" y="147660"/>
            <a:ext cx="641403" cy="346083"/>
          </a:xfrm>
          <a:prstGeom prst="rect">
            <a:avLst/>
          </a:prstGeom>
          <a:solidFill>
            <a:srgbClr val="193E72">
              <a:alpha val="45000"/>
            </a:srgbClr>
          </a:solidFill>
          <a:ln w="9525" cap="flat">
            <a:noFill/>
            <a:prstDash val="solid"/>
            <a:miter/>
          </a:ln>
        </p:spPr>
        <p:txBody>
          <a:bodyPr rot="0" spcFirstLastPara="0" vertOverflow="overflow" horzOverflow="overflow" vert="vert270" wrap="square" lIns="72000" tIns="180000" rIns="72000" bIns="180000" numCol="1" spcCol="0" rtlCol="0" fromWordArt="0" anchor="ctr" anchorCtr="0" forceAA="0" compatLnSpc="1">
            <a:prstTxWarp prst="textNoShape">
              <a:avLst/>
            </a:prstTxWarp>
            <a:noAutofit/>
          </a:bodyPr>
          <a:lstStyle/>
          <a:p>
            <a:pPr algn="r"/>
            <a:endParaRPr lang="ko-KR" altLang="en-US" sz="1600" dirty="0">
              <a:solidFill>
                <a:schemeClr val="bg1"/>
              </a:solidFill>
              <a:latin typeface="+mj-lt"/>
            </a:endParaRPr>
          </a:p>
        </p:txBody>
      </p:sp>
    </p:spTree>
    <p:extLst>
      <p:ext uri="{BB962C8B-B14F-4D97-AF65-F5344CB8AC3E}">
        <p14:creationId xmlns:p14="http://schemas.microsoft.com/office/powerpoint/2010/main" val="31195901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sp>
        <p:nvSpPr>
          <p:cNvPr id="5" name="그림 개체 틀 4">
            <a:extLst>
              <a:ext uri="{FF2B5EF4-FFF2-40B4-BE49-F238E27FC236}">
                <a16:creationId xmlns:a16="http://schemas.microsoft.com/office/drawing/2014/main" id="{5DC2067C-2C12-47FC-A628-39089A7EB912}"/>
              </a:ext>
            </a:extLst>
          </p:cNvPr>
          <p:cNvSpPr>
            <a:spLocks noGrp="1" noChangeAspect="1"/>
          </p:cNvSpPr>
          <p:nvPr>
            <p:ph type="pic" sz="quarter" idx="10" hasCustomPrompt="1"/>
          </p:nvPr>
        </p:nvSpPr>
        <p:spPr>
          <a:xfrm>
            <a:off x="5495953" y="1524000"/>
            <a:ext cx="2427230" cy="353568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b="0"/>
            </a:lvl1pPr>
          </a:lstStyle>
          <a:p>
            <a:r>
              <a:rPr lang="en-US" altLang="ko-KR" dirty="0"/>
              <a:t>Click icon to add picture</a:t>
            </a:r>
            <a:endParaRPr lang="ko-KR" altLang="en-US" dirty="0"/>
          </a:p>
        </p:txBody>
      </p:sp>
      <p:sp>
        <p:nvSpPr>
          <p:cNvPr id="6" name="그림 개체 틀 4">
            <a:extLst>
              <a:ext uri="{FF2B5EF4-FFF2-40B4-BE49-F238E27FC236}">
                <a16:creationId xmlns:a16="http://schemas.microsoft.com/office/drawing/2014/main" id="{A924BF0F-9A00-4474-B62F-B980FFCC1786}"/>
              </a:ext>
            </a:extLst>
          </p:cNvPr>
          <p:cNvSpPr>
            <a:spLocks noGrp="1" noChangeAspect="1"/>
          </p:cNvSpPr>
          <p:nvPr>
            <p:ph type="pic" sz="quarter" idx="11" hasCustomPrompt="1"/>
          </p:nvPr>
        </p:nvSpPr>
        <p:spPr>
          <a:xfrm>
            <a:off x="8672220" y="1524000"/>
            <a:ext cx="2427230" cy="353568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b="0"/>
            </a:lvl1pPr>
          </a:lstStyle>
          <a:p>
            <a:r>
              <a:rPr lang="en-US" altLang="ko-KR" dirty="0"/>
              <a:t>Click icon to add picture</a:t>
            </a:r>
            <a:endParaRPr lang="ko-KR" altLang="en-US" dirty="0"/>
          </a:p>
        </p:txBody>
      </p:sp>
      <p:pic>
        <p:nvPicPr>
          <p:cNvPr id="9" name="그래픽 8">
            <a:extLst>
              <a:ext uri="{FF2B5EF4-FFF2-40B4-BE49-F238E27FC236}">
                <a16:creationId xmlns:a16="http://schemas.microsoft.com/office/drawing/2014/main" id="{C7523863-2D90-46F6-8BE9-3BC33F6195D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5041"/>
          <a:stretch/>
        </p:blipFill>
        <p:spPr>
          <a:xfrm rot="5400000">
            <a:off x="645912" y="5570687"/>
            <a:ext cx="641401" cy="1933226"/>
          </a:xfrm>
          <a:prstGeom prst="rect">
            <a:avLst/>
          </a:prstGeom>
        </p:spPr>
      </p:pic>
      <p:sp>
        <p:nvSpPr>
          <p:cNvPr id="2" name="직사각형 7">
            <a:extLst>
              <a:ext uri="{FF2B5EF4-FFF2-40B4-BE49-F238E27FC236}">
                <a16:creationId xmlns:a16="http://schemas.microsoft.com/office/drawing/2014/main" id="{82078AA4-F58F-ECF8-AE24-54EFF8A1774F}"/>
              </a:ext>
            </a:extLst>
          </p:cNvPr>
          <p:cNvSpPr/>
          <p:nvPr userDrawn="1"/>
        </p:nvSpPr>
        <p:spPr>
          <a:xfrm rot="5400000">
            <a:off x="2419350" y="-2419351"/>
            <a:ext cx="330199" cy="5168903"/>
          </a:xfrm>
          <a:prstGeom prst="rect">
            <a:avLst/>
          </a:prstGeom>
          <a:solidFill>
            <a:srgbClr val="193E72"/>
          </a:solidFill>
          <a:ln w="9525" cap="flat">
            <a:noFill/>
            <a:prstDash val="solid"/>
            <a:miter/>
          </a:ln>
        </p:spPr>
        <p:txBody>
          <a:bodyPr rot="0" spcFirstLastPara="0" vertOverflow="overflow" horzOverflow="overflow" vert="vert270" wrap="square" lIns="72000" tIns="180000" rIns="72000" bIns="180000" numCol="1" spcCol="0" rtlCol="0" fromWordArt="0" anchor="ctr" anchorCtr="0" forceAA="0" compatLnSpc="1">
            <a:prstTxWarp prst="textNoShape">
              <a:avLst/>
            </a:prstTxWarp>
            <a:noAutofit/>
          </a:bodyPr>
          <a:lstStyle/>
          <a:p>
            <a:pPr algn="r"/>
            <a:endParaRPr lang="ko-KR" altLang="en-US" sz="1600" dirty="0">
              <a:solidFill>
                <a:schemeClr val="bg1"/>
              </a:solidFill>
              <a:latin typeface="+mj-lt"/>
            </a:endParaRPr>
          </a:p>
        </p:txBody>
      </p:sp>
      <p:sp>
        <p:nvSpPr>
          <p:cNvPr id="3" name="직사각형 7">
            <a:extLst>
              <a:ext uri="{FF2B5EF4-FFF2-40B4-BE49-F238E27FC236}">
                <a16:creationId xmlns:a16="http://schemas.microsoft.com/office/drawing/2014/main" id="{6B908D9B-F677-267A-33C2-139143A8B01B}"/>
              </a:ext>
            </a:extLst>
          </p:cNvPr>
          <p:cNvSpPr/>
          <p:nvPr userDrawn="1"/>
        </p:nvSpPr>
        <p:spPr>
          <a:xfrm rot="10800000">
            <a:off x="11861800" y="4292599"/>
            <a:ext cx="330199" cy="2565400"/>
          </a:xfrm>
          <a:prstGeom prst="rect">
            <a:avLst/>
          </a:prstGeom>
          <a:solidFill>
            <a:srgbClr val="193E72">
              <a:alpha val="45000"/>
            </a:srgbClr>
          </a:solidFill>
          <a:ln w="9525" cap="flat">
            <a:noFill/>
            <a:prstDash val="solid"/>
            <a:miter/>
          </a:ln>
        </p:spPr>
        <p:txBody>
          <a:bodyPr rot="0" spcFirstLastPara="0" vertOverflow="overflow" horzOverflow="overflow" vert="vert270" wrap="square" lIns="72000" tIns="180000" rIns="72000" bIns="180000" numCol="1" spcCol="0" rtlCol="0" fromWordArt="0" anchor="ctr" anchorCtr="0" forceAA="0" compatLnSpc="1">
            <a:prstTxWarp prst="textNoShape">
              <a:avLst/>
            </a:prstTxWarp>
            <a:noAutofit/>
          </a:bodyPr>
          <a:lstStyle/>
          <a:p>
            <a:pPr algn="r"/>
            <a:endParaRPr lang="ko-KR" altLang="en-US" sz="1600" dirty="0">
              <a:solidFill>
                <a:schemeClr val="bg1"/>
              </a:solidFill>
              <a:latin typeface="+mj-lt"/>
            </a:endParaRPr>
          </a:p>
        </p:txBody>
      </p:sp>
      <p:sp>
        <p:nvSpPr>
          <p:cNvPr id="4" name="자유형: 도형 27">
            <a:extLst>
              <a:ext uri="{FF2B5EF4-FFF2-40B4-BE49-F238E27FC236}">
                <a16:creationId xmlns:a16="http://schemas.microsoft.com/office/drawing/2014/main" id="{29987AD0-6137-A959-B80A-5289026405DB}"/>
              </a:ext>
            </a:extLst>
          </p:cNvPr>
          <p:cNvSpPr/>
          <p:nvPr userDrawn="1"/>
        </p:nvSpPr>
        <p:spPr>
          <a:xfrm>
            <a:off x="10899646" y="0"/>
            <a:ext cx="1292354" cy="1447663"/>
          </a:xfrm>
          <a:custGeom>
            <a:avLst/>
            <a:gdLst>
              <a:gd name="connsiteX0" fmla="*/ 1292354 w 1292354"/>
              <a:gd name="connsiteY0" fmla="*/ 1447663 h 1447663"/>
              <a:gd name="connsiteX1" fmla="*/ 1183993 w 1292354"/>
              <a:gd name="connsiteY1" fmla="*/ 1442191 h 1447663"/>
              <a:gd name="connsiteX2" fmla="*/ 0 w 1292354"/>
              <a:gd name="connsiteY2" fmla="*/ 130164 h 1447663"/>
              <a:gd name="connsiteX3" fmla="*/ 0 w 1292354"/>
              <a:gd name="connsiteY3" fmla="*/ 0 h 1447663"/>
              <a:gd name="connsiteX4" fmla="*/ 1292354 w 1292354"/>
              <a:gd name="connsiteY4" fmla="*/ 0 h 1447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2354" h="1447663">
                <a:moveTo>
                  <a:pt x="1292354" y="1447663"/>
                </a:moveTo>
                <a:lnTo>
                  <a:pt x="1183993" y="1442191"/>
                </a:lnTo>
                <a:cubicBezTo>
                  <a:pt x="518962" y="1374654"/>
                  <a:pt x="0" y="813014"/>
                  <a:pt x="0" y="130164"/>
                </a:cubicBezTo>
                <a:lnTo>
                  <a:pt x="0" y="0"/>
                </a:lnTo>
                <a:lnTo>
                  <a:pt x="1292354" y="0"/>
                </a:lnTo>
                <a:close/>
              </a:path>
            </a:pathLst>
          </a:custGeom>
          <a:solidFill>
            <a:srgbClr val="FF0000">
              <a:alpha val="45000"/>
            </a:srgbClr>
          </a:solidFill>
          <a:ln w="9525" cap="flat">
            <a:noFill/>
            <a:prstDash val="solid"/>
            <a:miter/>
          </a:ln>
        </p:spPr>
        <p:txBody>
          <a:bodyPr rot="0" spcFirstLastPara="0" vertOverflow="overflow" horzOverflow="overflow" vert="vert270" wrap="square" lIns="72000" tIns="180000" rIns="72000" bIns="180000" numCol="1" spcCol="0" rtlCol="0" fromWordArt="0" anchor="ctr" anchorCtr="0" forceAA="0" compatLnSpc="1">
            <a:prstTxWarp prst="textNoShape">
              <a:avLst/>
            </a:prstTxWarp>
            <a:noAutofit/>
          </a:bodyPr>
          <a:lstStyle/>
          <a:p>
            <a:pPr algn="r"/>
            <a:endParaRPr lang="ko-KR" altLang="en-US" sz="1600" dirty="0">
              <a:solidFill>
                <a:schemeClr val="bg1"/>
              </a:solidFill>
              <a:latin typeface="+mj-lt"/>
            </a:endParaRPr>
          </a:p>
        </p:txBody>
      </p:sp>
    </p:spTree>
    <p:extLst>
      <p:ext uri="{BB962C8B-B14F-4D97-AF65-F5344CB8AC3E}">
        <p14:creationId xmlns:p14="http://schemas.microsoft.com/office/powerpoint/2010/main" val="18916222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PPTMON slide">
    <p:spTree>
      <p:nvGrpSpPr>
        <p:cNvPr id="1" name=""/>
        <p:cNvGrpSpPr/>
        <p:nvPr/>
      </p:nvGrpSpPr>
      <p:grpSpPr>
        <a:xfrm>
          <a:off x="0" y="0"/>
          <a:ext cx="0" cy="0"/>
          <a:chOff x="0" y="0"/>
          <a:chExt cx="0" cy="0"/>
        </a:xfrm>
      </p:grpSpPr>
      <p:sp>
        <p:nvSpPr>
          <p:cNvPr id="5" name="그림 개체 틀 4">
            <a:extLst>
              <a:ext uri="{FF2B5EF4-FFF2-40B4-BE49-F238E27FC236}">
                <a16:creationId xmlns:a16="http://schemas.microsoft.com/office/drawing/2014/main" id="{389ED56B-D1D9-4DDA-97C4-E0114194AF9F}"/>
              </a:ext>
            </a:extLst>
          </p:cNvPr>
          <p:cNvSpPr>
            <a:spLocks noGrp="1"/>
          </p:cNvSpPr>
          <p:nvPr>
            <p:ph type="pic" sz="quarter" idx="10" hasCustomPrompt="1"/>
          </p:nvPr>
        </p:nvSpPr>
        <p:spPr>
          <a:xfrm>
            <a:off x="3733800" y="962737"/>
            <a:ext cx="6797040" cy="462960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b="0"/>
            </a:lvl1pPr>
          </a:lstStyle>
          <a:p>
            <a:r>
              <a:rPr lang="en-US" altLang="ko-KR" dirty="0"/>
              <a:t>Click icon to add picture</a:t>
            </a:r>
            <a:endParaRPr lang="ko-KR" altLang="en-US" dirty="0"/>
          </a:p>
        </p:txBody>
      </p:sp>
      <p:pic>
        <p:nvPicPr>
          <p:cNvPr id="8" name="그래픽 7">
            <a:extLst>
              <a:ext uri="{FF2B5EF4-FFF2-40B4-BE49-F238E27FC236}">
                <a16:creationId xmlns:a16="http://schemas.microsoft.com/office/drawing/2014/main" id="{A65033D6-BD09-43FC-AC3C-6F7F136F9E0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11190513" y="0"/>
            <a:ext cx="1001486" cy="899731"/>
          </a:xfrm>
          <a:prstGeom prst="rect">
            <a:avLst/>
          </a:prstGeom>
        </p:spPr>
      </p:pic>
      <p:sp>
        <p:nvSpPr>
          <p:cNvPr id="2" name="직사각형 7">
            <a:extLst>
              <a:ext uri="{FF2B5EF4-FFF2-40B4-BE49-F238E27FC236}">
                <a16:creationId xmlns:a16="http://schemas.microsoft.com/office/drawing/2014/main" id="{1087047E-4D34-122C-7EFD-4743B71CEFEF}"/>
              </a:ext>
            </a:extLst>
          </p:cNvPr>
          <p:cNvSpPr/>
          <p:nvPr userDrawn="1"/>
        </p:nvSpPr>
        <p:spPr>
          <a:xfrm rot="5400000">
            <a:off x="9442448" y="4108449"/>
            <a:ext cx="330199" cy="5168903"/>
          </a:xfrm>
          <a:prstGeom prst="rect">
            <a:avLst/>
          </a:prstGeom>
          <a:solidFill>
            <a:srgbClr val="193E72"/>
          </a:solidFill>
          <a:ln w="9525" cap="flat">
            <a:noFill/>
            <a:prstDash val="solid"/>
            <a:miter/>
          </a:ln>
        </p:spPr>
        <p:txBody>
          <a:bodyPr rot="0" spcFirstLastPara="0" vertOverflow="overflow" horzOverflow="overflow" vert="vert270" wrap="square" lIns="72000" tIns="180000" rIns="72000" bIns="180000" numCol="1" spcCol="0" rtlCol="0" fromWordArt="0" anchor="ctr" anchorCtr="0" forceAA="0" compatLnSpc="1">
            <a:prstTxWarp prst="textNoShape">
              <a:avLst/>
            </a:prstTxWarp>
            <a:noAutofit/>
          </a:bodyPr>
          <a:lstStyle/>
          <a:p>
            <a:pPr algn="r"/>
            <a:endParaRPr lang="ko-KR" altLang="en-US" sz="1600" dirty="0">
              <a:solidFill>
                <a:schemeClr val="bg1"/>
              </a:solidFill>
              <a:latin typeface="+mj-lt"/>
            </a:endParaRPr>
          </a:p>
        </p:txBody>
      </p:sp>
      <p:sp>
        <p:nvSpPr>
          <p:cNvPr id="3" name="자유형: 도형 27">
            <a:extLst>
              <a:ext uri="{FF2B5EF4-FFF2-40B4-BE49-F238E27FC236}">
                <a16:creationId xmlns:a16="http://schemas.microsoft.com/office/drawing/2014/main" id="{51AED2E2-25B2-87EE-6535-7A939985C57C}"/>
              </a:ext>
            </a:extLst>
          </p:cNvPr>
          <p:cNvSpPr/>
          <p:nvPr userDrawn="1"/>
        </p:nvSpPr>
        <p:spPr>
          <a:xfrm>
            <a:off x="10899646" y="5080138"/>
            <a:ext cx="1292354" cy="1447663"/>
          </a:xfrm>
          <a:custGeom>
            <a:avLst/>
            <a:gdLst>
              <a:gd name="connsiteX0" fmla="*/ 1292354 w 1292354"/>
              <a:gd name="connsiteY0" fmla="*/ 1447663 h 1447663"/>
              <a:gd name="connsiteX1" fmla="*/ 1183993 w 1292354"/>
              <a:gd name="connsiteY1" fmla="*/ 1442191 h 1447663"/>
              <a:gd name="connsiteX2" fmla="*/ 0 w 1292354"/>
              <a:gd name="connsiteY2" fmla="*/ 130164 h 1447663"/>
              <a:gd name="connsiteX3" fmla="*/ 0 w 1292354"/>
              <a:gd name="connsiteY3" fmla="*/ 0 h 1447663"/>
              <a:gd name="connsiteX4" fmla="*/ 1292354 w 1292354"/>
              <a:gd name="connsiteY4" fmla="*/ 0 h 1447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2354" h="1447663">
                <a:moveTo>
                  <a:pt x="1292354" y="1447663"/>
                </a:moveTo>
                <a:lnTo>
                  <a:pt x="1183993" y="1442191"/>
                </a:lnTo>
                <a:cubicBezTo>
                  <a:pt x="518962" y="1374654"/>
                  <a:pt x="0" y="813014"/>
                  <a:pt x="0" y="130164"/>
                </a:cubicBezTo>
                <a:lnTo>
                  <a:pt x="0" y="0"/>
                </a:lnTo>
                <a:lnTo>
                  <a:pt x="1292354" y="0"/>
                </a:lnTo>
                <a:close/>
              </a:path>
            </a:pathLst>
          </a:custGeom>
          <a:solidFill>
            <a:srgbClr val="FF0000">
              <a:alpha val="45000"/>
            </a:srgbClr>
          </a:solidFill>
          <a:ln w="9525" cap="flat">
            <a:noFill/>
            <a:prstDash val="solid"/>
            <a:miter/>
          </a:ln>
        </p:spPr>
        <p:txBody>
          <a:bodyPr rot="0" spcFirstLastPara="0" vertOverflow="overflow" horzOverflow="overflow" vert="vert270" wrap="square" lIns="72000" tIns="180000" rIns="72000" bIns="180000" numCol="1" spcCol="0" rtlCol="0" fromWordArt="0" anchor="ctr" anchorCtr="0" forceAA="0" compatLnSpc="1">
            <a:prstTxWarp prst="textNoShape">
              <a:avLst/>
            </a:prstTxWarp>
            <a:noAutofit/>
          </a:bodyPr>
          <a:lstStyle/>
          <a:p>
            <a:pPr algn="r"/>
            <a:endParaRPr lang="ko-KR" altLang="en-US" sz="1600" dirty="0">
              <a:solidFill>
                <a:schemeClr val="bg1"/>
              </a:solidFill>
              <a:latin typeface="+mj-lt"/>
            </a:endParaRPr>
          </a:p>
        </p:txBody>
      </p:sp>
    </p:spTree>
    <p:extLst>
      <p:ext uri="{BB962C8B-B14F-4D97-AF65-F5344CB8AC3E}">
        <p14:creationId xmlns:p14="http://schemas.microsoft.com/office/powerpoint/2010/main" val="4577467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PPTMON slide">
    <p:spTree>
      <p:nvGrpSpPr>
        <p:cNvPr id="1" name=""/>
        <p:cNvGrpSpPr/>
        <p:nvPr/>
      </p:nvGrpSpPr>
      <p:grpSpPr>
        <a:xfrm>
          <a:off x="0" y="0"/>
          <a:ext cx="0" cy="0"/>
          <a:chOff x="0" y="0"/>
          <a:chExt cx="0" cy="0"/>
        </a:xfrm>
      </p:grpSpPr>
      <p:sp>
        <p:nvSpPr>
          <p:cNvPr id="5" name="그림 개체 틀 4">
            <a:extLst>
              <a:ext uri="{FF2B5EF4-FFF2-40B4-BE49-F238E27FC236}">
                <a16:creationId xmlns:a16="http://schemas.microsoft.com/office/drawing/2014/main" id="{5E62E2C6-939C-4C66-9D39-D966E73E6355}"/>
              </a:ext>
            </a:extLst>
          </p:cNvPr>
          <p:cNvSpPr>
            <a:spLocks noGrp="1"/>
          </p:cNvSpPr>
          <p:nvPr>
            <p:ph type="pic" sz="quarter" idx="10" hasCustomPrompt="1"/>
          </p:nvPr>
        </p:nvSpPr>
        <p:spPr>
          <a:xfrm>
            <a:off x="5084400" y="1659600"/>
            <a:ext cx="6498000" cy="353880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b="0"/>
            </a:lvl1pPr>
          </a:lstStyle>
          <a:p>
            <a:r>
              <a:rPr lang="en-US" altLang="ko-KR" dirty="0"/>
              <a:t>Click icon to add picture</a:t>
            </a:r>
            <a:endParaRPr lang="ko-KR" altLang="en-US" dirty="0"/>
          </a:p>
        </p:txBody>
      </p:sp>
      <p:pic>
        <p:nvPicPr>
          <p:cNvPr id="6" name="그래픽 5">
            <a:extLst>
              <a:ext uri="{FF2B5EF4-FFF2-40B4-BE49-F238E27FC236}">
                <a16:creationId xmlns:a16="http://schemas.microsoft.com/office/drawing/2014/main" id="{DC936278-F781-446E-B2BB-729FEC7D250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50237"/>
          <a:stretch/>
        </p:blipFill>
        <p:spPr>
          <a:xfrm rot="16200000" flipV="1">
            <a:off x="11079184" y="-440217"/>
            <a:ext cx="672601" cy="1553030"/>
          </a:xfrm>
          <a:prstGeom prst="rect">
            <a:avLst/>
          </a:prstGeom>
        </p:spPr>
      </p:pic>
      <p:sp>
        <p:nvSpPr>
          <p:cNvPr id="7" name="자유형: 도형 6">
            <a:extLst>
              <a:ext uri="{FF2B5EF4-FFF2-40B4-BE49-F238E27FC236}">
                <a16:creationId xmlns:a16="http://schemas.microsoft.com/office/drawing/2014/main" id="{37681D88-961E-43AE-A0C7-68D22E564D02}"/>
              </a:ext>
            </a:extLst>
          </p:cNvPr>
          <p:cNvSpPr/>
          <p:nvPr userDrawn="1"/>
        </p:nvSpPr>
        <p:spPr>
          <a:xfrm>
            <a:off x="0" y="5703122"/>
            <a:ext cx="1835149" cy="1154878"/>
          </a:xfrm>
          <a:custGeom>
            <a:avLst/>
            <a:gdLst>
              <a:gd name="connsiteX0" fmla="*/ 1104900 w 2209800"/>
              <a:gd name="connsiteY0" fmla="*/ 0 h 1390650"/>
              <a:gd name="connsiteX1" fmla="*/ 2209800 w 2209800"/>
              <a:gd name="connsiteY1" fmla="*/ 1104900 h 1390650"/>
              <a:gd name="connsiteX2" fmla="*/ 2209800 w 2209800"/>
              <a:gd name="connsiteY2" fmla="*/ 1390650 h 1390650"/>
              <a:gd name="connsiteX3" fmla="*/ 0 w 2209800"/>
              <a:gd name="connsiteY3" fmla="*/ 1390650 h 1390650"/>
              <a:gd name="connsiteX4" fmla="*/ 0 w 2209800"/>
              <a:gd name="connsiteY4" fmla="*/ 1104900 h 1390650"/>
              <a:gd name="connsiteX5" fmla="*/ 1104900 w 2209800"/>
              <a:gd name="connsiteY5" fmla="*/ 0 h 139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9800" h="1390650">
                <a:moveTo>
                  <a:pt x="1104900" y="0"/>
                </a:moveTo>
                <a:cubicBezTo>
                  <a:pt x="1715119" y="0"/>
                  <a:pt x="2209800" y="494681"/>
                  <a:pt x="2209800" y="1104900"/>
                </a:cubicBezTo>
                <a:lnTo>
                  <a:pt x="2209800" y="1390650"/>
                </a:lnTo>
                <a:lnTo>
                  <a:pt x="0" y="1390650"/>
                </a:lnTo>
                <a:lnTo>
                  <a:pt x="0" y="1104900"/>
                </a:lnTo>
                <a:cubicBezTo>
                  <a:pt x="0" y="494681"/>
                  <a:pt x="494681" y="0"/>
                  <a:pt x="1104900" y="0"/>
                </a:cubicBezTo>
                <a:close/>
              </a:path>
            </a:pathLst>
          </a:custGeom>
          <a:solidFill>
            <a:srgbClr val="FF0000"/>
          </a:solidFill>
          <a:ln w="9525" cap="flat">
            <a:noFill/>
            <a:prstDash val="solid"/>
            <a:miter/>
          </a:ln>
        </p:spPr>
        <p:txBody>
          <a:bodyPr rot="0" spcFirstLastPara="0" vertOverflow="overflow" horzOverflow="overflow" vert="vert270" wrap="square" lIns="72000" tIns="180000" rIns="72000" bIns="180000" numCol="1" spcCol="0" rtlCol="0" fromWordArt="0" anchor="ctr" anchorCtr="0" forceAA="0" compatLnSpc="1">
            <a:prstTxWarp prst="textNoShape">
              <a:avLst/>
            </a:prstTxWarp>
            <a:noAutofit/>
          </a:bodyPr>
          <a:lstStyle/>
          <a:p>
            <a:pPr algn="r"/>
            <a:endParaRPr lang="ko-KR" altLang="en-US" sz="1600" dirty="0">
              <a:solidFill>
                <a:schemeClr val="bg1"/>
              </a:solidFill>
              <a:latin typeface="+mj-lt"/>
            </a:endParaRPr>
          </a:p>
        </p:txBody>
      </p:sp>
      <p:sp>
        <p:nvSpPr>
          <p:cNvPr id="2" name="직사각형 7">
            <a:extLst>
              <a:ext uri="{FF2B5EF4-FFF2-40B4-BE49-F238E27FC236}">
                <a16:creationId xmlns:a16="http://schemas.microsoft.com/office/drawing/2014/main" id="{1853988A-A084-73BE-D56C-0B94488D8B34}"/>
              </a:ext>
            </a:extLst>
          </p:cNvPr>
          <p:cNvSpPr/>
          <p:nvPr userDrawn="1"/>
        </p:nvSpPr>
        <p:spPr>
          <a:xfrm rot="5400000">
            <a:off x="2419350" y="-2419351"/>
            <a:ext cx="330199" cy="5168903"/>
          </a:xfrm>
          <a:prstGeom prst="rect">
            <a:avLst/>
          </a:prstGeom>
          <a:solidFill>
            <a:srgbClr val="193E72">
              <a:alpha val="45000"/>
            </a:srgbClr>
          </a:solidFill>
          <a:ln w="9525" cap="flat">
            <a:noFill/>
            <a:prstDash val="solid"/>
            <a:miter/>
          </a:ln>
        </p:spPr>
        <p:txBody>
          <a:bodyPr rot="0" spcFirstLastPara="0" vertOverflow="overflow" horzOverflow="overflow" vert="vert270" wrap="square" lIns="72000" tIns="180000" rIns="72000" bIns="180000" numCol="1" spcCol="0" rtlCol="0" fromWordArt="0" anchor="ctr" anchorCtr="0" forceAA="0" compatLnSpc="1">
            <a:prstTxWarp prst="textNoShape">
              <a:avLst/>
            </a:prstTxWarp>
            <a:noAutofit/>
          </a:bodyPr>
          <a:lstStyle/>
          <a:p>
            <a:pPr algn="r"/>
            <a:endParaRPr lang="ko-KR" altLang="en-US" sz="1600" dirty="0">
              <a:solidFill>
                <a:schemeClr val="bg1"/>
              </a:solidFill>
              <a:latin typeface="+mj-lt"/>
            </a:endParaRPr>
          </a:p>
        </p:txBody>
      </p:sp>
    </p:spTree>
    <p:extLst>
      <p:ext uri="{BB962C8B-B14F-4D97-AF65-F5344CB8AC3E}">
        <p14:creationId xmlns:p14="http://schemas.microsoft.com/office/powerpoint/2010/main" val="23657538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pic>
        <p:nvPicPr>
          <p:cNvPr id="2" name="그래픽 8">
            <a:extLst>
              <a:ext uri="{FF2B5EF4-FFF2-40B4-BE49-F238E27FC236}">
                <a16:creationId xmlns:a16="http://schemas.microsoft.com/office/drawing/2014/main" id="{FD50776B-9A77-BEFC-1339-02BE526C4ED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5041"/>
          <a:stretch/>
        </p:blipFill>
        <p:spPr>
          <a:xfrm rot="5400000">
            <a:off x="10904688" y="5570688"/>
            <a:ext cx="641401" cy="1933226"/>
          </a:xfrm>
          <a:prstGeom prst="rect">
            <a:avLst/>
          </a:prstGeom>
        </p:spPr>
      </p:pic>
      <p:pic>
        <p:nvPicPr>
          <p:cNvPr id="3" name="그래픽 1">
            <a:extLst>
              <a:ext uri="{FF2B5EF4-FFF2-40B4-BE49-F238E27FC236}">
                <a16:creationId xmlns:a16="http://schemas.microsoft.com/office/drawing/2014/main" id="{BCF0E8C6-0B00-2EBF-45B3-5BE5B133DB2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0"/>
            <a:ext cx="3108533" cy="6858000"/>
          </a:xfrm>
          <a:prstGeom prst="rect">
            <a:avLst/>
          </a:prstGeom>
        </p:spPr>
      </p:pic>
      <p:sp>
        <p:nvSpPr>
          <p:cNvPr id="5" name="자유형: 도형 27">
            <a:extLst>
              <a:ext uri="{FF2B5EF4-FFF2-40B4-BE49-F238E27FC236}">
                <a16:creationId xmlns:a16="http://schemas.microsoft.com/office/drawing/2014/main" id="{810FAF25-E5A5-A5BD-F1C0-4AA08BBC8780}"/>
              </a:ext>
            </a:extLst>
          </p:cNvPr>
          <p:cNvSpPr/>
          <p:nvPr userDrawn="1"/>
        </p:nvSpPr>
        <p:spPr>
          <a:xfrm>
            <a:off x="10899646" y="0"/>
            <a:ext cx="1292354" cy="1447663"/>
          </a:xfrm>
          <a:custGeom>
            <a:avLst/>
            <a:gdLst>
              <a:gd name="connsiteX0" fmla="*/ 1292354 w 1292354"/>
              <a:gd name="connsiteY0" fmla="*/ 1447663 h 1447663"/>
              <a:gd name="connsiteX1" fmla="*/ 1183993 w 1292354"/>
              <a:gd name="connsiteY1" fmla="*/ 1442191 h 1447663"/>
              <a:gd name="connsiteX2" fmla="*/ 0 w 1292354"/>
              <a:gd name="connsiteY2" fmla="*/ 130164 h 1447663"/>
              <a:gd name="connsiteX3" fmla="*/ 0 w 1292354"/>
              <a:gd name="connsiteY3" fmla="*/ 0 h 1447663"/>
              <a:gd name="connsiteX4" fmla="*/ 1292354 w 1292354"/>
              <a:gd name="connsiteY4" fmla="*/ 0 h 1447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2354" h="1447663">
                <a:moveTo>
                  <a:pt x="1292354" y="1447663"/>
                </a:moveTo>
                <a:lnTo>
                  <a:pt x="1183993" y="1442191"/>
                </a:lnTo>
                <a:cubicBezTo>
                  <a:pt x="518962" y="1374654"/>
                  <a:pt x="0" y="813014"/>
                  <a:pt x="0" y="130164"/>
                </a:cubicBezTo>
                <a:lnTo>
                  <a:pt x="0" y="0"/>
                </a:lnTo>
                <a:lnTo>
                  <a:pt x="1292354" y="0"/>
                </a:lnTo>
                <a:close/>
              </a:path>
            </a:pathLst>
          </a:custGeom>
          <a:solidFill>
            <a:srgbClr val="FF0000">
              <a:alpha val="45000"/>
            </a:srgbClr>
          </a:solidFill>
          <a:ln w="9525" cap="flat">
            <a:noFill/>
            <a:prstDash val="solid"/>
            <a:miter/>
          </a:ln>
        </p:spPr>
        <p:txBody>
          <a:bodyPr rot="0" spcFirstLastPara="0" vertOverflow="overflow" horzOverflow="overflow" vert="vert270" wrap="square" lIns="72000" tIns="180000" rIns="72000" bIns="180000" numCol="1" spcCol="0" rtlCol="0" fromWordArt="0" anchor="ctr" anchorCtr="0" forceAA="0" compatLnSpc="1">
            <a:prstTxWarp prst="textNoShape">
              <a:avLst/>
            </a:prstTxWarp>
            <a:noAutofit/>
          </a:bodyPr>
          <a:lstStyle/>
          <a:p>
            <a:pPr algn="r"/>
            <a:endParaRPr lang="ko-KR" altLang="en-US" sz="1600" dirty="0">
              <a:solidFill>
                <a:schemeClr val="bg1"/>
              </a:solidFill>
              <a:latin typeface="+mj-lt"/>
            </a:endParaRPr>
          </a:p>
        </p:txBody>
      </p:sp>
    </p:spTree>
    <p:extLst>
      <p:ext uri="{BB962C8B-B14F-4D97-AF65-F5344CB8AC3E}">
        <p14:creationId xmlns:p14="http://schemas.microsoft.com/office/powerpoint/2010/main" val="4271165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PTMON custom">
    <p:spTree>
      <p:nvGrpSpPr>
        <p:cNvPr id="1" name=""/>
        <p:cNvGrpSpPr/>
        <p:nvPr/>
      </p:nvGrpSpPr>
      <p:grpSpPr>
        <a:xfrm>
          <a:off x="0" y="0"/>
          <a:ext cx="0" cy="0"/>
          <a:chOff x="0" y="0"/>
          <a:chExt cx="0" cy="0"/>
        </a:xfrm>
      </p:grpSpPr>
      <p:sp>
        <p:nvSpPr>
          <p:cNvPr id="6" name="직사각형 4">
            <a:extLst>
              <a:ext uri="{FF2B5EF4-FFF2-40B4-BE49-F238E27FC236}">
                <a16:creationId xmlns:a16="http://schemas.microsoft.com/office/drawing/2014/main" id="{7DD56056-7579-CC99-4753-DFB433053032}"/>
              </a:ext>
            </a:extLst>
          </p:cNvPr>
          <p:cNvSpPr/>
          <p:nvPr userDrawn="1"/>
        </p:nvSpPr>
        <p:spPr>
          <a:xfrm>
            <a:off x="0" y="3429000"/>
            <a:ext cx="12192000" cy="3429001"/>
          </a:xfrm>
          <a:prstGeom prst="rect">
            <a:avLst/>
          </a:prstGeom>
          <a:solidFill>
            <a:schemeClr val="accent5">
              <a:lumMod val="60000"/>
              <a:lumOff val="40000"/>
              <a:alpha val="7000"/>
            </a:schemeClr>
          </a:solidFill>
          <a:ln w="9525" cap="flat">
            <a:noFill/>
            <a:prstDash val="solid"/>
            <a:miter/>
          </a:ln>
        </p:spPr>
        <p:txBody>
          <a:bodyPr rot="0" spcFirstLastPara="0" vertOverflow="overflow" horzOverflow="overflow" vert="vert270" wrap="square" lIns="72000" tIns="180000" rIns="72000" bIns="180000" numCol="1" spcCol="0" rtlCol="0" fromWordArt="0" anchor="ctr" anchorCtr="0" forceAA="0" compatLnSpc="1">
            <a:prstTxWarp prst="textNoShape">
              <a:avLst/>
            </a:prstTxWarp>
            <a:noAutofit/>
          </a:bodyPr>
          <a:lstStyle/>
          <a:p>
            <a:pPr algn="r"/>
            <a:endParaRPr lang="ko-KR" altLang="en-US" sz="1600" dirty="0">
              <a:solidFill>
                <a:schemeClr val="bg1"/>
              </a:solidFill>
              <a:latin typeface="+mj-lt"/>
            </a:endParaRPr>
          </a:p>
        </p:txBody>
      </p:sp>
      <p:pic>
        <p:nvPicPr>
          <p:cNvPr id="2" name="그래픽 5">
            <a:extLst>
              <a:ext uri="{FF2B5EF4-FFF2-40B4-BE49-F238E27FC236}">
                <a16:creationId xmlns:a16="http://schemas.microsoft.com/office/drawing/2014/main" id="{45DB9080-E45E-507B-9C98-00289913980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50237"/>
          <a:stretch/>
        </p:blipFill>
        <p:spPr>
          <a:xfrm rot="5400000" flipV="1">
            <a:off x="11079185" y="-440215"/>
            <a:ext cx="672601" cy="1553030"/>
          </a:xfrm>
          <a:prstGeom prst="rect">
            <a:avLst/>
          </a:prstGeom>
        </p:spPr>
      </p:pic>
      <p:pic>
        <p:nvPicPr>
          <p:cNvPr id="3" name="그래픽 8">
            <a:extLst>
              <a:ext uri="{FF2B5EF4-FFF2-40B4-BE49-F238E27FC236}">
                <a16:creationId xmlns:a16="http://schemas.microsoft.com/office/drawing/2014/main" id="{62DC0A00-B202-E4B8-FFA2-F952FAC96F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35041"/>
          <a:stretch/>
        </p:blipFill>
        <p:spPr>
          <a:xfrm rot="5400000">
            <a:off x="10904688" y="5570688"/>
            <a:ext cx="641401" cy="1933226"/>
          </a:xfrm>
          <a:prstGeom prst="rect">
            <a:avLst/>
          </a:prstGeom>
        </p:spPr>
      </p:pic>
      <p:pic>
        <p:nvPicPr>
          <p:cNvPr id="4" name="그래픽 5">
            <a:extLst>
              <a:ext uri="{FF2B5EF4-FFF2-40B4-BE49-F238E27FC236}">
                <a16:creationId xmlns:a16="http://schemas.microsoft.com/office/drawing/2014/main" id="{92871147-1BCE-576F-3165-4F0E4A55F302}"/>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t="50237"/>
          <a:stretch/>
        </p:blipFill>
        <p:spPr>
          <a:xfrm rot="10800000" flipV="1">
            <a:off x="0" y="0"/>
            <a:ext cx="672601" cy="1553030"/>
          </a:xfrm>
          <a:prstGeom prst="rect">
            <a:avLst/>
          </a:prstGeom>
        </p:spPr>
      </p:pic>
    </p:spTree>
    <p:extLst>
      <p:ext uri="{BB962C8B-B14F-4D97-AF65-F5344CB8AC3E}">
        <p14:creationId xmlns:p14="http://schemas.microsoft.com/office/powerpoint/2010/main" val="4087278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pic>
        <p:nvPicPr>
          <p:cNvPr id="17" name="그래픽 16">
            <a:extLst>
              <a:ext uri="{FF2B5EF4-FFF2-40B4-BE49-F238E27FC236}">
                <a16:creationId xmlns:a16="http://schemas.microsoft.com/office/drawing/2014/main" id="{1D086723-693C-4D60-B024-7B7EC216CEA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5041"/>
          <a:stretch/>
        </p:blipFill>
        <p:spPr>
          <a:xfrm>
            <a:off x="11560124" y="0"/>
            <a:ext cx="641401" cy="1933226"/>
          </a:xfrm>
          <a:prstGeom prst="rect">
            <a:avLst/>
          </a:prstGeom>
        </p:spPr>
      </p:pic>
      <p:pic>
        <p:nvPicPr>
          <p:cNvPr id="18" name="그래픽 17">
            <a:extLst>
              <a:ext uri="{FF2B5EF4-FFF2-40B4-BE49-F238E27FC236}">
                <a16:creationId xmlns:a16="http://schemas.microsoft.com/office/drawing/2014/main" id="{D42AF2B1-FD21-4442-A821-37CDAEE719B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560124" y="6178870"/>
            <a:ext cx="641401" cy="679130"/>
          </a:xfrm>
          <a:prstGeom prst="rect">
            <a:avLst/>
          </a:prstGeom>
        </p:spPr>
      </p:pic>
    </p:spTree>
    <p:extLst>
      <p:ext uri="{BB962C8B-B14F-4D97-AF65-F5344CB8AC3E}">
        <p14:creationId xmlns:p14="http://schemas.microsoft.com/office/powerpoint/2010/main" val="11178952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5" name="그래픽 4">
            <a:extLst>
              <a:ext uri="{FF2B5EF4-FFF2-40B4-BE49-F238E27FC236}">
                <a16:creationId xmlns:a16="http://schemas.microsoft.com/office/drawing/2014/main" id="{A9E4A105-C5C6-4F50-BEB1-5EC357E7A31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3108533" cy="6858000"/>
          </a:xfrm>
          <a:prstGeom prst="rect">
            <a:avLst/>
          </a:prstGeom>
        </p:spPr>
      </p:pic>
      <p:pic>
        <p:nvPicPr>
          <p:cNvPr id="2" name="그래픽 16">
            <a:extLst>
              <a:ext uri="{FF2B5EF4-FFF2-40B4-BE49-F238E27FC236}">
                <a16:creationId xmlns:a16="http://schemas.microsoft.com/office/drawing/2014/main" id="{126F2478-B4C4-BEF4-BED3-97F6899AC9B5}"/>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35041"/>
          <a:stretch/>
        </p:blipFill>
        <p:spPr>
          <a:xfrm flipV="1">
            <a:off x="11560124" y="4924774"/>
            <a:ext cx="641401" cy="1933226"/>
          </a:xfrm>
          <a:prstGeom prst="rect">
            <a:avLst/>
          </a:prstGeom>
        </p:spPr>
      </p:pic>
    </p:spTree>
    <p:extLst>
      <p:ext uri="{BB962C8B-B14F-4D97-AF65-F5344CB8AC3E}">
        <p14:creationId xmlns:p14="http://schemas.microsoft.com/office/powerpoint/2010/main" val="29240829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2" name="그래픽 1">
            <a:extLst>
              <a:ext uri="{FF2B5EF4-FFF2-40B4-BE49-F238E27FC236}">
                <a16:creationId xmlns:a16="http://schemas.microsoft.com/office/drawing/2014/main" id="{7695C74D-0B90-55CC-29C6-0FBF32BE6B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3108533" cy="6858000"/>
          </a:xfrm>
          <a:prstGeom prst="rect">
            <a:avLst/>
          </a:prstGeom>
        </p:spPr>
      </p:pic>
      <p:pic>
        <p:nvPicPr>
          <p:cNvPr id="10" name="그래픽 9">
            <a:extLst>
              <a:ext uri="{FF2B5EF4-FFF2-40B4-BE49-F238E27FC236}">
                <a16:creationId xmlns:a16="http://schemas.microsoft.com/office/drawing/2014/main" id="{BC37A2F3-D555-41FC-BD96-B5E777FF0D4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1639104"/>
            <a:ext cx="5809129" cy="5218896"/>
          </a:xfrm>
          <a:prstGeom prst="rect">
            <a:avLst/>
          </a:prstGeom>
        </p:spPr>
      </p:pic>
      <p:sp>
        <p:nvSpPr>
          <p:cNvPr id="5" name="그림 개체 틀 4">
            <a:extLst>
              <a:ext uri="{FF2B5EF4-FFF2-40B4-BE49-F238E27FC236}">
                <a16:creationId xmlns:a16="http://schemas.microsoft.com/office/drawing/2014/main" id="{2EE3FB7F-3358-47CD-B23F-0A07D1D2DC8A}"/>
              </a:ext>
            </a:extLst>
          </p:cNvPr>
          <p:cNvSpPr>
            <a:spLocks noGrp="1"/>
          </p:cNvSpPr>
          <p:nvPr>
            <p:ph type="pic" sz="quarter" idx="10" hasCustomPrompt="1"/>
          </p:nvPr>
        </p:nvSpPr>
        <p:spPr>
          <a:xfrm>
            <a:off x="7215654" y="398540"/>
            <a:ext cx="4003976" cy="6116560"/>
          </a:xfrm>
          <a:prstGeom prst="roundRect">
            <a:avLst>
              <a:gd name="adj" fmla="val 50000"/>
            </a:avLst>
          </a:prstGeom>
          <a:pattFill prst="pct10">
            <a:fgClr>
              <a:schemeClr val="bg1">
                <a:lumMod val="75000"/>
              </a:schemeClr>
            </a:fgClr>
            <a:bgClr>
              <a:schemeClr val="bg1">
                <a:lumMod val="95000"/>
              </a:schemeClr>
            </a:bgClr>
          </a:pattFill>
        </p:spPr>
        <p:txBody>
          <a:bodyPr tIns="828000" anchor="ctr" anchorCtr="1"/>
          <a:lstStyle>
            <a:lvl1pPr marL="0" indent="0">
              <a:buNone/>
              <a:defRPr sz="1400" b="0"/>
            </a:lvl1pPr>
          </a:lstStyle>
          <a:p>
            <a:r>
              <a:rPr lang="en-US" altLang="ko-KR" dirty="0"/>
              <a:t>Click icon to add picture</a:t>
            </a:r>
            <a:endParaRPr lang="ko-KR" altLang="en-US" dirty="0"/>
          </a:p>
        </p:txBody>
      </p:sp>
      <p:pic>
        <p:nvPicPr>
          <p:cNvPr id="11" name="그래픽 10">
            <a:extLst>
              <a:ext uri="{FF2B5EF4-FFF2-40B4-BE49-F238E27FC236}">
                <a16:creationId xmlns:a16="http://schemas.microsoft.com/office/drawing/2014/main" id="{8AA08C57-CFFF-41DD-9BAA-42CB02AD395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860616" y="1"/>
            <a:ext cx="1331383" cy="863599"/>
          </a:xfrm>
          <a:prstGeom prst="rect">
            <a:avLst/>
          </a:prstGeom>
        </p:spPr>
      </p:pic>
    </p:spTree>
    <p:extLst>
      <p:ext uri="{BB962C8B-B14F-4D97-AF65-F5344CB8AC3E}">
        <p14:creationId xmlns:p14="http://schemas.microsoft.com/office/powerpoint/2010/main" val="37652823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49D1EA87-C844-42A8-9700-3B55BA736B9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50237"/>
          <a:stretch/>
        </p:blipFill>
        <p:spPr>
          <a:xfrm rot="16200000" flipV="1">
            <a:off x="10447995" y="-689907"/>
            <a:ext cx="1054101" cy="2433911"/>
          </a:xfrm>
          <a:prstGeom prst="rect">
            <a:avLst/>
          </a:prstGeom>
        </p:spPr>
      </p:pic>
      <p:pic>
        <p:nvPicPr>
          <p:cNvPr id="2" name="그래픽 16">
            <a:extLst>
              <a:ext uri="{FF2B5EF4-FFF2-40B4-BE49-F238E27FC236}">
                <a16:creationId xmlns:a16="http://schemas.microsoft.com/office/drawing/2014/main" id="{0DB59009-39D4-8269-0D6E-6A3EEBAD8F2B}"/>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35041"/>
          <a:stretch/>
        </p:blipFill>
        <p:spPr>
          <a:xfrm flipV="1">
            <a:off x="11560124" y="4924774"/>
            <a:ext cx="641401" cy="1933226"/>
          </a:xfrm>
          <a:prstGeom prst="rect">
            <a:avLst/>
          </a:prstGeom>
        </p:spPr>
      </p:pic>
      <p:pic>
        <p:nvPicPr>
          <p:cNvPr id="3" name="그래픽 6">
            <a:extLst>
              <a:ext uri="{FF2B5EF4-FFF2-40B4-BE49-F238E27FC236}">
                <a16:creationId xmlns:a16="http://schemas.microsoft.com/office/drawing/2014/main" id="{DDB5C893-279F-CC66-0DD7-615B09C553F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flipH="1">
            <a:off x="0" y="3881898"/>
            <a:ext cx="641401" cy="2976102"/>
          </a:xfrm>
          <a:prstGeom prst="rect">
            <a:avLst/>
          </a:prstGeom>
        </p:spPr>
      </p:pic>
      <p:pic>
        <p:nvPicPr>
          <p:cNvPr id="4" name="그래픽 9">
            <a:extLst>
              <a:ext uri="{FF2B5EF4-FFF2-40B4-BE49-F238E27FC236}">
                <a16:creationId xmlns:a16="http://schemas.microsoft.com/office/drawing/2014/main" id="{1D4643C3-1D1E-658F-5F28-9984F84BE785}"/>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flipH="1">
            <a:off x="0" y="3266153"/>
            <a:ext cx="949274" cy="615745"/>
          </a:xfrm>
          <a:prstGeom prst="rect">
            <a:avLst/>
          </a:prstGeom>
        </p:spPr>
      </p:pic>
    </p:spTree>
    <p:extLst>
      <p:ext uri="{BB962C8B-B14F-4D97-AF65-F5344CB8AC3E}">
        <p14:creationId xmlns:p14="http://schemas.microsoft.com/office/powerpoint/2010/main" val="41045952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2" name="그래픽 1">
            <a:extLst>
              <a:ext uri="{FF2B5EF4-FFF2-40B4-BE49-F238E27FC236}">
                <a16:creationId xmlns:a16="http://schemas.microsoft.com/office/drawing/2014/main" id="{D0203E56-374C-E3E2-7E40-0507E690918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3108533" cy="6858000"/>
          </a:xfrm>
          <a:prstGeom prst="rect">
            <a:avLst/>
          </a:prstGeom>
        </p:spPr>
      </p:pic>
      <p:sp>
        <p:nvSpPr>
          <p:cNvPr id="5" name="그림 개체 틀 4">
            <a:extLst>
              <a:ext uri="{FF2B5EF4-FFF2-40B4-BE49-F238E27FC236}">
                <a16:creationId xmlns:a16="http://schemas.microsoft.com/office/drawing/2014/main" id="{B54E9041-9D6F-457A-88E8-4A539F9CBC27}"/>
              </a:ext>
            </a:extLst>
          </p:cNvPr>
          <p:cNvSpPr>
            <a:spLocks noGrp="1"/>
          </p:cNvSpPr>
          <p:nvPr>
            <p:ph type="pic" sz="quarter" idx="10" hasCustomPrompt="1"/>
          </p:nvPr>
        </p:nvSpPr>
        <p:spPr>
          <a:xfrm>
            <a:off x="3435405" y="1449000"/>
            <a:ext cx="7411560" cy="396000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lgn="ctr">
              <a:buNone/>
              <a:defRPr sz="1400" b="0"/>
            </a:lvl1pPr>
          </a:lstStyle>
          <a:p>
            <a:r>
              <a:rPr lang="en-US" altLang="ko-KR" dirty="0"/>
              <a:t>Right Click &gt; Click to Send</a:t>
            </a:r>
            <a:r>
              <a:rPr lang="ko-KR" altLang="en-US" dirty="0"/>
              <a:t> </a:t>
            </a:r>
            <a:r>
              <a:rPr lang="en-US" altLang="ko-KR" dirty="0"/>
              <a:t>to</a:t>
            </a:r>
            <a:r>
              <a:rPr lang="ko-KR" altLang="en-US" dirty="0"/>
              <a:t> </a:t>
            </a:r>
            <a:r>
              <a:rPr lang="en-US" altLang="ko-KR" dirty="0"/>
              <a:t>Back</a:t>
            </a:r>
            <a:r>
              <a:rPr lang="ko-KR" altLang="en-US" dirty="0"/>
              <a:t> </a:t>
            </a:r>
            <a:r>
              <a:rPr lang="en-US" altLang="ko-KR" dirty="0"/>
              <a:t>&gt;</a:t>
            </a:r>
            <a:r>
              <a:rPr lang="ko-KR" altLang="en-US" dirty="0"/>
              <a:t> </a:t>
            </a:r>
            <a:r>
              <a:rPr lang="en-US" altLang="ko-KR" dirty="0"/>
              <a:t>Click icon to add picture &gt; Right Click &gt; Click to Send to Back</a:t>
            </a:r>
            <a:endParaRPr lang="ko-KR" altLang="en-US" dirty="0"/>
          </a:p>
        </p:txBody>
      </p:sp>
      <p:sp>
        <p:nvSpPr>
          <p:cNvPr id="28" name="자유형: 도형 27">
            <a:extLst>
              <a:ext uri="{FF2B5EF4-FFF2-40B4-BE49-F238E27FC236}">
                <a16:creationId xmlns:a16="http://schemas.microsoft.com/office/drawing/2014/main" id="{04113306-E719-43AA-8BD5-8004C2F60DF8}"/>
              </a:ext>
            </a:extLst>
          </p:cNvPr>
          <p:cNvSpPr/>
          <p:nvPr userDrawn="1"/>
        </p:nvSpPr>
        <p:spPr>
          <a:xfrm>
            <a:off x="-1" y="5410337"/>
            <a:ext cx="1292354" cy="1447663"/>
          </a:xfrm>
          <a:custGeom>
            <a:avLst/>
            <a:gdLst>
              <a:gd name="connsiteX0" fmla="*/ 1292354 w 1292354"/>
              <a:gd name="connsiteY0" fmla="*/ 1447663 h 1447663"/>
              <a:gd name="connsiteX1" fmla="*/ 1183993 w 1292354"/>
              <a:gd name="connsiteY1" fmla="*/ 1442191 h 1447663"/>
              <a:gd name="connsiteX2" fmla="*/ 0 w 1292354"/>
              <a:gd name="connsiteY2" fmla="*/ 130164 h 1447663"/>
              <a:gd name="connsiteX3" fmla="*/ 0 w 1292354"/>
              <a:gd name="connsiteY3" fmla="*/ 0 h 1447663"/>
              <a:gd name="connsiteX4" fmla="*/ 1292354 w 1292354"/>
              <a:gd name="connsiteY4" fmla="*/ 0 h 1447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2354" h="1447663">
                <a:moveTo>
                  <a:pt x="1292354" y="1447663"/>
                </a:moveTo>
                <a:lnTo>
                  <a:pt x="1183993" y="1442191"/>
                </a:lnTo>
                <a:cubicBezTo>
                  <a:pt x="518962" y="1374654"/>
                  <a:pt x="0" y="813014"/>
                  <a:pt x="0" y="130164"/>
                </a:cubicBezTo>
                <a:lnTo>
                  <a:pt x="0" y="0"/>
                </a:lnTo>
                <a:lnTo>
                  <a:pt x="1292354" y="0"/>
                </a:lnTo>
                <a:close/>
              </a:path>
            </a:pathLst>
          </a:custGeom>
          <a:solidFill>
            <a:srgbClr val="C00000"/>
          </a:solidFill>
          <a:ln w="9525" cap="flat">
            <a:noFill/>
            <a:prstDash val="solid"/>
            <a:miter/>
          </a:ln>
        </p:spPr>
        <p:txBody>
          <a:bodyPr rot="0" spcFirstLastPara="0" vertOverflow="overflow" horzOverflow="overflow" vert="vert270" wrap="square" lIns="72000" tIns="180000" rIns="72000" bIns="180000" numCol="1" spcCol="0" rtlCol="0" fromWordArt="0" anchor="ctr" anchorCtr="0" forceAA="0" compatLnSpc="1">
            <a:prstTxWarp prst="textNoShape">
              <a:avLst/>
            </a:prstTxWarp>
            <a:noAutofit/>
          </a:bodyPr>
          <a:lstStyle/>
          <a:p>
            <a:pPr algn="r"/>
            <a:endParaRPr lang="ko-KR" altLang="en-US" sz="1600" dirty="0">
              <a:solidFill>
                <a:schemeClr val="bg1"/>
              </a:solidFill>
              <a:latin typeface="+mj-lt"/>
            </a:endParaRPr>
          </a:p>
        </p:txBody>
      </p:sp>
      <p:sp>
        <p:nvSpPr>
          <p:cNvPr id="3" name="자유형: 도형 18">
            <a:extLst>
              <a:ext uri="{FF2B5EF4-FFF2-40B4-BE49-F238E27FC236}">
                <a16:creationId xmlns:a16="http://schemas.microsoft.com/office/drawing/2014/main" id="{E32D6A45-96BD-D483-B47C-7F208B31424C}"/>
              </a:ext>
            </a:extLst>
          </p:cNvPr>
          <p:cNvSpPr/>
          <p:nvPr userDrawn="1"/>
        </p:nvSpPr>
        <p:spPr>
          <a:xfrm rot="12560910">
            <a:off x="11012212" y="-249358"/>
            <a:ext cx="1835149" cy="1154878"/>
          </a:xfrm>
          <a:custGeom>
            <a:avLst/>
            <a:gdLst>
              <a:gd name="connsiteX0" fmla="*/ 1104900 w 2209800"/>
              <a:gd name="connsiteY0" fmla="*/ 0 h 1390650"/>
              <a:gd name="connsiteX1" fmla="*/ 2209800 w 2209800"/>
              <a:gd name="connsiteY1" fmla="*/ 1104900 h 1390650"/>
              <a:gd name="connsiteX2" fmla="*/ 2209800 w 2209800"/>
              <a:gd name="connsiteY2" fmla="*/ 1390650 h 1390650"/>
              <a:gd name="connsiteX3" fmla="*/ 0 w 2209800"/>
              <a:gd name="connsiteY3" fmla="*/ 1390650 h 1390650"/>
              <a:gd name="connsiteX4" fmla="*/ 0 w 2209800"/>
              <a:gd name="connsiteY4" fmla="*/ 1104900 h 1390650"/>
              <a:gd name="connsiteX5" fmla="*/ 1104900 w 2209800"/>
              <a:gd name="connsiteY5" fmla="*/ 0 h 139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9800" h="1390650">
                <a:moveTo>
                  <a:pt x="1104900" y="0"/>
                </a:moveTo>
                <a:cubicBezTo>
                  <a:pt x="1715119" y="0"/>
                  <a:pt x="2209800" y="494681"/>
                  <a:pt x="2209800" y="1104900"/>
                </a:cubicBezTo>
                <a:lnTo>
                  <a:pt x="2209800" y="1390650"/>
                </a:lnTo>
                <a:lnTo>
                  <a:pt x="0" y="1390650"/>
                </a:lnTo>
                <a:lnTo>
                  <a:pt x="0" y="1104900"/>
                </a:lnTo>
                <a:cubicBezTo>
                  <a:pt x="0" y="494681"/>
                  <a:pt x="494681" y="0"/>
                  <a:pt x="1104900" y="0"/>
                </a:cubicBezTo>
                <a:close/>
              </a:path>
            </a:pathLst>
          </a:custGeom>
          <a:solidFill>
            <a:srgbClr val="C00000"/>
          </a:solidFill>
          <a:ln w="9525" cap="flat">
            <a:noFill/>
            <a:prstDash val="solid"/>
            <a:miter/>
          </a:ln>
        </p:spPr>
        <p:txBody>
          <a:bodyPr rot="0" spcFirstLastPara="0" vertOverflow="overflow" horzOverflow="overflow" vert="vert270" wrap="square" lIns="72000" tIns="180000" rIns="72000" bIns="180000" numCol="1" spcCol="0" rtlCol="0" fromWordArt="0" anchor="ctr" anchorCtr="0" forceAA="0" compatLnSpc="1">
            <a:prstTxWarp prst="textNoShape">
              <a:avLst/>
            </a:prstTxWarp>
            <a:noAutofit/>
          </a:bodyPr>
          <a:lstStyle/>
          <a:p>
            <a:pPr algn="r"/>
            <a:endParaRPr lang="ko-KR" altLang="en-US" sz="1600" dirty="0">
              <a:solidFill>
                <a:schemeClr val="bg1"/>
              </a:solidFill>
              <a:latin typeface="+mj-lt"/>
            </a:endParaRPr>
          </a:p>
        </p:txBody>
      </p:sp>
    </p:spTree>
    <p:extLst>
      <p:ext uri="{BB962C8B-B14F-4D97-AF65-F5344CB8AC3E}">
        <p14:creationId xmlns:p14="http://schemas.microsoft.com/office/powerpoint/2010/main" val="15654122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PPTMON slide">
    <p:spTree>
      <p:nvGrpSpPr>
        <p:cNvPr id="1" name=""/>
        <p:cNvGrpSpPr/>
        <p:nvPr/>
      </p:nvGrpSpPr>
      <p:grpSpPr>
        <a:xfrm>
          <a:off x="0" y="0"/>
          <a:ext cx="0" cy="0"/>
          <a:chOff x="0" y="0"/>
          <a:chExt cx="0" cy="0"/>
        </a:xfrm>
      </p:grpSpPr>
      <p:pic>
        <p:nvPicPr>
          <p:cNvPr id="17" name="그래픽 16">
            <a:extLst>
              <a:ext uri="{FF2B5EF4-FFF2-40B4-BE49-F238E27FC236}">
                <a16:creationId xmlns:a16="http://schemas.microsoft.com/office/drawing/2014/main" id="{1F09A470-1D72-478B-9A06-A81A08A791A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3792"/>
          <a:stretch/>
        </p:blipFill>
        <p:spPr>
          <a:xfrm>
            <a:off x="11560124" y="-2"/>
            <a:ext cx="641401" cy="1970395"/>
          </a:xfrm>
          <a:prstGeom prst="rect">
            <a:avLst/>
          </a:prstGeom>
        </p:spPr>
      </p:pic>
      <p:pic>
        <p:nvPicPr>
          <p:cNvPr id="2" name="그래픽 15">
            <a:extLst>
              <a:ext uri="{FF2B5EF4-FFF2-40B4-BE49-F238E27FC236}">
                <a16:creationId xmlns:a16="http://schemas.microsoft.com/office/drawing/2014/main" id="{4ECCCD06-5DCA-1757-F0D4-2AD47E28E99B}"/>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50237"/>
          <a:stretch/>
        </p:blipFill>
        <p:spPr>
          <a:xfrm rot="16200000" flipV="1">
            <a:off x="10447995" y="-689907"/>
            <a:ext cx="1054101" cy="2433911"/>
          </a:xfrm>
          <a:prstGeom prst="rect">
            <a:avLst/>
          </a:prstGeom>
        </p:spPr>
      </p:pic>
      <p:sp>
        <p:nvSpPr>
          <p:cNvPr id="5" name="그림 개체 틀 4">
            <a:extLst>
              <a:ext uri="{FF2B5EF4-FFF2-40B4-BE49-F238E27FC236}">
                <a16:creationId xmlns:a16="http://schemas.microsoft.com/office/drawing/2014/main" id="{73F40947-1DBF-48D7-8AAA-B374C517A18B}"/>
              </a:ext>
            </a:extLst>
          </p:cNvPr>
          <p:cNvSpPr>
            <a:spLocks noGrp="1"/>
          </p:cNvSpPr>
          <p:nvPr>
            <p:ph type="pic" sz="quarter" idx="10" hasCustomPrompt="1"/>
          </p:nvPr>
        </p:nvSpPr>
        <p:spPr>
          <a:xfrm>
            <a:off x="1407926" y="1066800"/>
            <a:ext cx="3501938" cy="193040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b="0"/>
            </a:lvl1pPr>
          </a:lstStyle>
          <a:p>
            <a:r>
              <a:rPr lang="en-US" altLang="ko-KR" dirty="0"/>
              <a:t>Click icon to add picture</a:t>
            </a:r>
            <a:endParaRPr lang="ko-KR" altLang="en-US" dirty="0"/>
          </a:p>
        </p:txBody>
      </p:sp>
      <p:sp>
        <p:nvSpPr>
          <p:cNvPr id="6" name="그림 개체 틀 4">
            <a:extLst>
              <a:ext uri="{FF2B5EF4-FFF2-40B4-BE49-F238E27FC236}">
                <a16:creationId xmlns:a16="http://schemas.microsoft.com/office/drawing/2014/main" id="{088B9005-7235-45A3-8CE2-138E9FF03894}"/>
              </a:ext>
            </a:extLst>
          </p:cNvPr>
          <p:cNvSpPr>
            <a:spLocks noGrp="1"/>
          </p:cNvSpPr>
          <p:nvPr>
            <p:ph type="pic" sz="quarter" idx="11" hasCustomPrompt="1"/>
          </p:nvPr>
        </p:nvSpPr>
        <p:spPr>
          <a:xfrm>
            <a:off x="1407926" y="3860800"/>
            <a:ext cx="3501938" cy="193040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b="0"/>
            </a:lvl1pPr>
          </a:lstStyle>
          <a:p>
            <a:r>
              <a:rPr lang="en-US" altLang="ko-KR" dirty="0"/>
              <a:t>Click icon to add picture</a:t>
            </a:r>
            <a:endParaRPr lang="ko-KR" altLang="en-US" dirty="0"/>
          </a:p>
        </p:txBody>
      </p:sp>
      <p:sp>
        <p:nvSpPr>
          <p:cNvPr id="7" name="그림 개체 틀 4">
            <a:extLst>
              <a:ext uri="{FF2B5EF4-FFF2-40B4-BE49-F238E27FC236}">
                <a16:creationId xmlns:a16="http://schemas.microsoft.com/office/drawing/2014/main" id="{5EDD5337-122B-4EFB-AB44-64AAE6839CB7}"/>
              </a:ext>
            </a:extLst>
          </p:cNvPr>
          <p:cNvSpPr>
            <a:spLocks noGrp="1"/>
          </p:cNvSpPr>
          <p:nvPr>
            <p:ph type="pic" sz="quarter" idx="12" hasCustomPrompt="1"/>
          </p:nvPr>
        </p:nvSpPr>
        <p:spPr>
          <a:xfrm>
            <a:off x="5531169" y="1066800"/>
            <a:ext cx="3501938" cy="193040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b="0"/>
            </a:lvl1pPr>
          </a:lstStyle>
          <a:p>
            <a:r>
              <a:rPr lang="en-US" altLang="ko-KR" dirty="0"/>
              <a:t>Click icon to add picture</a:t>
            </a:r>
            <a:endParaRPr lang="ko-KR" altLang="en-US" dirty="0"/>
          </a:p>
        </p:txBody>
      </p:sp>
      <p:sp>
        <p:nvSpPr>
          <p:cNvPr id="8" name="그림 개체 틀 4">
            <a:extLst>
              <a:ext uri="{FF2B5EF4-FFF2-40B4-BE49-F238E27FC236}">
                <a16:creationId xmlns:a16="http://schemas.microsoft.com/office/drawing/2014/main" id="{1D6C66A3-F50E-442D-BCF6-65EEBA54A4E4}"/>
              </a:ext>
            </a:extLst>
          </p:cNvPr>
          <p:cNvSpPr>
            <a:spLocks noGrp="1"/>
          </p:cNvSpPr>
          <p:nvPr>
            <p:ph type="pic" sz="quarter" idx="13" hasCustomPrompt="1"/>
          </p:nvPr>
        </p:nvSpPr>
        <p:spPr>
          <a:xfrm>
            <a:off x="5531169" y="3860800"/>
            <a:ext cx="3501938" cy="193040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b="0"/>
            </a:lvl1pPr>
          </a:lstStyle>
          <a:p>
            <a:r>
              <a:rPr lang="en-US" altLang="ko-KR" dirty="0"/>
              <a:t>Click icon to add picture</a:t>
            </a:r>
            <a:endParaRPr lang="ko-KR" altLang="en-US" dirty="0"/>
          </a:p>
        </p:txBody>
      </p:sp>
      <p:pic>
        <p:nvPicPr>
          <p:cNvPr id="18" name="그래픽 17">
            <a:extLst>
              <a:ext uri="{FF2B5EF4-FFF2-40B4-BE49-F238E27FC236}">
                <a16:creationId xmlns:a16="http://schemas.microsoft.com/office/drawing/2014/main" id="{F46874A4-2801-4DE9-9E05-F7CFE171874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flipH="1">
            <a:off x="0" y="-2"/>
            <a:ext cx="988830" cy="641403"/>
          </a:xfrm>
          <a:prstGeom prst="rect">
            <a:avLst/>
          </a:prstGeom>
        </p:spPr>
      </p:pic>
      <p:pic>
        <p:nvPicPr>
          <p:cNvPr id="19" name="그래픽 18">
            <a:extLst>
              <a:ext uri="{FF2B5EF4-FFF2-40B4-BE49-F238E27FC236}">
                <a16:creationId xmlns:a16="http://schemas.microsoft.com/office/drawing/2014/main" id="{2AECA3CF-6B38-4DE0-B115-F205350E2A25}"/>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1560124" y="6178870"/>
            <a:ext cx="641401" cy="679130"/>
          </a:xfrm>
          <a:prstGeom prst="rect">
            <a:avLst/>
          </a:prstGeom>
        </p:spPr>
      </p:pic>
    </p:spTree>
    <p:extLst>
      <p:ext uri="{BB962C8B-B14F-4D97-AF65-F5344CB8AC3E}">
        <p14:creationId xmlns:p14="http://schemas.microsoft.com/office/powerpoint/2010/main" val="14946798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pic>
        <p:nvPicPr>
          <p:cNvPr id="3" name="그래픽 1">
            <a:extLst>
              <a:ext uri="{FF2B5EF4-FFF2-40B4-BE49-F238E27FC236}">
                <a16:creationId xmlns:a16="http://schemas.microsoft.com/office/drawing/2014/main" id="{7F61DF0C-8C1E-E2EE-6E51-36202A7A2EA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000"/>
          <a:stretch/>
        </p:blipFill>
        <p:spPr>
          <a:xfrm rot="5400000" flipH="1">
            <a:off x="2651869" y="2651866"/>
            <a:ext cx="1554267" cy="6858000"/>
          </a:xfrm>
          <a:prstGeom prst="rect">
            <a:avLst/>
          </a:prstGeom>
        </p:spPr>
      </p:pic>
      <p:pic>
        <p:nvPicPr>
          <p:cNvPr id="8" name="그래픽 7">
            <a:extLst>
              <a:ext uri="{FF2B5EF4-FFF2-40B4-BE49-F238E27FC236}">
                <a16:creationId xmlns:a16="http://schemas.microsoft.com/office/drawing/2014/main" id="{B11AEB35-45A5-452F-9157-F6949089EE0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11190513" y="0"/>
            <a:ext cx="1001486" cy="899731"/>
          </a:xfrm>
          <a:prstGeom prst="rect">
            <a:avLst/>
          </a:prstGeom>
        </p:spPr>
      </p:pic>
      <p:pic>
        <p:nvPicPr>
          <p:cNvPr id="9" name="그래픽 8">
            <a:extLst>
              <a:ext uri="{FF2B5EF4-FFF2-40B4-BE49-F238E27FC236}">
                <a16:creationId xmlns:a16="http://schemas.microsoft.com/office/drawing/2014/main" id="{7BA32C8F-0FB7-4F6D-A3F4-1257010B771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5400000" flipV="1">
            <a:off x="11241391" y="5907392"/>
            <a:ext cx="1001486" cy="899731"/>
          </a:xfrm>
          <a:prstGeom prst="rect">
            <a:avLst/>
          </a:prstGeom>
        </p:spPr>
      </p:pic>
      <p:pic>
        <p:nvPicPr>
          <p:cNvPr id="2" name="그래픽 4">
            <a:extLst>
              <a:ext uri="{FF2B5EF4-FFF2-40B4-BE49-F238E27FC236}">
                <a16:creationId xmlns:a16="http://schemas.microsoft.com/office/drawing/2014/main" id="{118481E9-E114-72D1-8F18-FBCD57353FBD}"/>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b="33519"/>
          <a:stretch/>
        </p:blipFill>
        <p:spPr>
          <a:xfrm>
            <a:off x="0" y="2298700"/>
            <a:ext cx="3108533" cy="4559300"/>
          </a:xfrm>
          <a:prstGeom prst="rect">
            <a:avLst/>
          </a:prstGeom>
        </p:spPr>
      </p:pic>
    </p:spTree>
    <p:extLst>
      <p:ext uri="{BB962C8B-B14F-4D97-AF65-F5344CB8AC3E}">
        <p14:creationId xmlns:p14="http://schemas.microsoft.com/office/powerpoint/2010/main" val="11883328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PPTMON slide">
    <p:spTree>
      <p:nvGrpSpPr>
        <p:cNvPr id="1" name=""/>
        <p:cNvGrpSpPr/>
        <p:nvPr/>
      </p:nvGrpSpPr>
      <p:grpSpPr>
        <a:xfrm>
          <a:off x="0" y="0"/>
          <a:ext cx="0" cy="0"/>
          <a:chOff x="0" y="0"/>
          <a:chExt cx="0" cy="0"/>
        </a:xfrm>
      </p:grpSpPr>
      <p:pic>
        <p:nvPicPr>
          <p:cNvPr id="2" name="그래픽 8">
            <a:extLst>
              <a:ext uri="{FF2B5EF4-FFF2-40B4-BE49-F238E27FC236}">
                <a16:creationId xmlns:a16="http://schemas.microsoft.com/office/drawing/2014/main" id="{5BE0A4A1-E794-8C0E-1659-E0929BC26A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flipV="1">
            <a:off x="11241392" y="5586691"/>
            <a:ext cx="1001486" cy="899731"/>
          </a:xfrm>
          <a:prstGeom prst="rect">
            <a:avLst/>
          </a:prstGeom>
        </p:spPr>
      </p:pic>
      <p:sp>
        <p:nvSpPr>
          <p:cNvPr id="5" name="직사각형 4">
            <a:extLst>
              <a:ext uri="{FF2B5EF4-FFF2-40B4-BE49-F238E27FC236}">
                <a16:creationId xmlns:a16="http://schemas.microsoft.com/office/drawing/2014/main" id="{02197AAC-954C-49F6-AEC8-BB60E2140F8A}"/>
              </a:ext>
            </a:extLst>
          </p:cNvPr>
          <p:cNvSpPr/>
          <p:nvPr userDrawn="1"/>
        </p:nvSpPr>
        <p:spPr>
          <a:xfrm>
            <a:off x="0" y="3428999"/>
            <a:ext cx="12192000" cy="3429001"/>
          </a:xfrm>
          <a:prstGeom prst="rect">
            <a:avLst/>
          </a:prstGeom>
          <a:solidFill>
            <a:schemeClr val="accent5">
              <a:lumMod val="60000"/>
              <a:lumOff val="40000"/>
              <a:alpha val="7000"/>
            </a:schemeClr>
          </a:solidFill>
          <a:ln w="9525" cap="flat">
            <a:noFill/>
            <a:prstDash val="solid"/>
            <a:miter/>
          </a:ln>
        </p:spPr>
        <p:txBody>
          <a:bodyPr rot="0" spcFirstLastPara="0" vertOverflow="overflow" horzOverflow="overflow" vert="vert270" wrap="square" lIns="72000" tIns="180000" rIns="72000" bIns="180000" numCol="1" spcCol="0" rtlCol="0" fromWordArt="0" anchor="ctr" anchorCtr="0" forceAA="0" compatLnSpc="1">
            <a:prstTxWarp prst="textNoShape">
              <a:avLst/>
            </a:prstTxWarp>
            <a:noAutofit/>
          </a:bodyPr>
          <a:lstStyle/>
          <a:p>
            <a:pPr algn="r"/>
            <a:endParaRPr lang="ko-KR" altLang="en-US" sz="1600" dirty="0">
              <a:solidFill>
                <a:schemeClr val="bg1"/>
              </a:solidFill>
              <a:latin typeface="+mj-lt"/>
            </a:endParaRPr>
          </a:p>
        </p:txBody>
      </p:sp>
      <p:pic>
        <p:nvPicPr>
          <p:cNvPr id="6" name="그래픽 5">
            <a:extLst>
              <a:ext uri="{FF2B5EF4-FFF2-40B4-BE49-F238E27FC236}">
                <a16:creationId xmlns:a16="http://schemas.microsoft.com/office/drawing/2014/main" id="{75C39150-C38D-4F73-88FF-6346BE6FDB87}"/>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35041"/>
          <a:stretch/>
        </p:blipFill>
        <p:spPr>
          <a:xfrm rot="16200000">
            <a:off x="645910" y="-645912"/>
            <a:ext cx="641401" cy="1933226"/>
          </a:xfrm>
          <a:prstGeom prst="rect">
            <a:avLst/>
          </a:prstGeom>
        </p:spPr>
      </p:pic>
      <p:pic>
        <p:nvPicPr>
          <p:cNvPr id="8" name="그래픽 7">
            <a:extLst>
              <a:ext uri="{FF2B5EF4-FFF2-40B4-BE49-F238E27FC236}">
                <a16:creationId xmlns:a16="http://schemas.microsoft.com/office/drawing/2014/main" id="{6C4194B9-7568-4DC0-9FA6-390D0D9ECFC7}"/>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t="35041"/>
          <a:stretch/>
        </p:blipFill>
        <p:spPr>
          <a:xfrm rot="5400000">
            <a:off x="10904686" y="5570686"/>
            <a:ext cx="641401" cy="1933226"/>
          </a:xfrm>
          <a:prstGeom prst="rect">
            <a:avLst/>
          </a:prstGeom>
        </p:spPr>
      </p:pic>
    </p:spTree>
    <p:extLst>
      <p:ext uri="{BB962C8B-B14F-4D97-AF65-F5344CB8AC3E}">
        <p14:creationId xmlns:p14="http://schemas.microsoft.com/office/powerpoint/2010/main" val="13426402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319713"/>
      </p:ext>
    </p:extLst>
  </p:cSld>
  <p:clrMap bg1="lt1" tx1="dk1" bg2="lt2" tx2="dk2" accent1="accent1" accent2="accent2" accent3="accent3" accent4="accent4" accent5="accent5" accent6="accent6" hlink="hlink" folHlink="folHlink"/>
  <p:sldLayoutIdLst>
    <p:sldLayoutId id="2147483653"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687" r:id="rId17"/>
    <p:sldLayoutId id="2147483664" r:id="rId18"/>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Layout" Target="../slideLayouts/slideLayout10.xml"/><Relationship Id="rId5" Type="http://schemas.openxmlformats.org/officeDocument/2006/relationships/image" Target="../media/image40.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6.png"/><Relationship Id="rId7" Type="http://schemas.openxmlformats.org/officeDocument/2006/relationships/diagramQuickStyle" Target="../diagrams/quickStyle1.xml"/><Relationship Id="rId2" Type="http://schemas.openxmlformats.org/officeDocument/2006/relationships/image" Target="../media/image35.png"/><Relationship Id="rId1" Type="http://schemas.openxmlformats.org/officeDocument/2006/relationships/slideLayout" Target="../slideLayouts/slideLayout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7.png"/><Relationship Id="rId9" Type="http://schemas.microsoft.com/office/2007/relationships/diagramDrawing" Target="../diagrams/drawing1.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42.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8.png"/><Relationship Id="rId7"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37.png"/><Relationship Id="rId10" Type="http://schemas.openxmlformats.org/officeDocument/2006/relationships/image" Target="../media/image47.png"/><Relationship Id="rId4" Type="http://schemas.openxmlformats.org/officeDocument/2006/relationships/image" Target="../media/image36.png"/><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36.png"/><Relationship Id="rId7" Type="http://schemas.openxmlformats.org/officeDocument/2006/relationships/image" Target="../media/image45.png"/><Relationship Id="rId2" Type="http://schemas.openxmlformats.org/officeDocument/2006/relationships/image" Target="../media/image35.png"/><Relationship Id="rId1" Type="http://schemas.openxmlformats.org/officeDocument/2006/relationships/slideLayout" Target="../slideLayouts/slideLayout18.xml"/><Relationship Id="rId6" Type="http://schemas.openxmlformats.org/officeDocument/2006/relationships/image" Target="../media/image43.png"/><Relationship Id="rId11" Type="http://schemas.openxmlformats.org/officeDocument/2006/relationships/image" Target="../media/image50.wmf"/><Relationship Id="rId5" Type="http://schemas.openxmlformats.org/officeDocument/2006/relationships/image" Target="../media/image44.png"/><Relationship Id="rId10" Type="http://schemas.openxmlformats.org/officeDocument/2006/relationships/oleObject" Target="../embeddings/oleObject2.bin"/><Relationship Id="rId4" Type="http://schemas.openxmlformats.org/officeDocument/2006/relationships/image" Target="../media/image37.png"/><Relationship Id="rId9" Type="http://schemas.openxmlformats.org/officeDocument/2006/relationships/image" Target="../media/image49.wmf"/></Relationships>
</file>

<file path=ppt/slides/_rels/slide16.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35.png"/><Relationship Id="rId7"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media/image37.png"/><Relationship Id="rId10" Type="http://schemas.openxmlformats.org/officeDocument/2006/relationships/image" Target="../media/image53.png"/><Relationship Id="rId4" Type="http://schemas.openxmlformats.org/officeDocument/2006/relationships/image" Target="../media/image36.png"/><Relationship Id="rId9" Type="http://schemas.openxmlformats.org/officeDocument/2006/relationships/image" Target="../media/image52.jpg"/></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image" Target="../media/image54.wmf"/><Relationship Id="rId7" Type="http://schemas.openxmlformats.org/officeDocument/2006/relationships/oleObject" Target="../embeddings/oleObject4.bin"/><Relationship Id="rId12" Type="http://schemas.openxmlformats.org/officeDocument/2006/relationships/image" Target="../media/image47.png"/><Relationship Id="rId2" Type="http://schemas.openxmlformats.org/officeDocument/2006/relationships/oleObject" Target="../embeddings/oleObject3.bin"/><Relationship Id="rId1" Type="http://schemas.openxmlformats.org/officeDocument/2006/relationships/slideLayout" Target="../slideLayouts/slideLayout18.xml"/><Relationship Id="rId6" Type="http://schemas.openxmlformats.org/officeDocument/2006/relationships/image" Target="../media/image37.png"/><Relationship Id="rId11" Type="http://schemas.openxmlformats.org/officeDocument/2006/relationships/image" Target="../media/image43.png"/><Relationship Id="rId5" Type="http://schemas.openxmlformats.org/officeDocument/2006/relationships/image" Target="../media/image36.png"/><Relationship Id="rId10" Type="http://schemas.openxmlformats.org/officeDocument/2006/relationships/image" Target="../media/image44.png"/><Relationship Id="rId4" Type="http://schemas.openxmlformats.org/officeDocument/2006/relationships/image" Target="../media/image35.png"/><Relationship Id="rId9" Type="http://schemas.openxmlformats.org/officeDocument/2006/relationships/oleObject" Target="../embeddings/oleObject6.bin"/></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8.xml"/><Relationship Id="rId5" Type="http://schemas.openxmlformats.org/officeDocument/2006/relationships/image" Target="../media/image55.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8.xml"/><Relationship Id="rId5" Type="http://schemas.openxmlformats.org/officeDocument/2006/relationships/image" Target="../media/image56.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3.png"/><Relationship Id="rId2" Type="http://schemas.openxmlformats.org/officeDocument/2006/relationships/image" Target="../media/image35.png"/><Relationship Id="rId1" Type="http://schemas.openxmlformats.org/officeDocument/2006/relationships/slideLayout" Target="../slideLayouts/slideLayout18.xml"/><Relationship Id="rId6" Type="http://schemas.openxmlformats.org/officeDocument/2006/relationships/image" Target="../media/image47.png"/><Relationship Id="rId5" Type="http://schemas.openxmlformats.org/officeDocument/2006/relationships/image" Target="../media/image57.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8.xml"/><Relationship Id="rId5" Type="http://schemas.openxmlformats.org/officeDocument/2006/relationships/image" Target="../media/image5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6.png"/><Relationship Id="rId7" Type="http://schemas.openxmlformats.org/officeDocument/2006/relationships/image" Target="../media/image59.png"/><Relationship Id="rId2" Type="http://schemas.openxmlformats.org/officeDocument/2006/relationships/image" Target="../media/image35.png"/><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8" Type="http://schemas.openxmlformats.org/officeDocument/2006/relationships/image" Target="../media/image61.wmf"/><Relationship Id="rId3" Type="http://schemas.openxmlformats.org/officeDocument/2006/relationships/image" Target="../media/image36.png"/><Relationship Id="rId7" Type="http://schemas.openxmlformats.org/officeDocument/2006/relationships/oleObject" Target="../embeddings/oleObject8.bin"/><Relationship Id="rId12" Type="http://schemas.openxmlformats.org/officeDocument/2006/relationships/image" Target="../media/image43.png"/><Relationship Id="rId2" Type="http://schemas.openxmlformats.org/officeDocument/2006/relationships/image" Target="../media/image35.png"/><Relationship Id="rId1" Type="http://schemas.openxmlformats.org/officeDocument/2006/relationships/slideLayout" Target="../slideLayouts/slideLayout18.xml"/><Relationship Id="rId6" Type="http://schemas.openxmlformats.org/officeDocument/2006/relationships/image" Target="../media/image60.wmf"/><Relationship Id="rId11" Type="http://schemas.openxmlformats.org/officeDocument/2006/relationships/image" Target="../media/image44.png"/><Relationship Id="rId5" Type="http://schemas.openxmlformats.org/officeDocument/2006/relationships/oleObject" Target="../embeddings/oleObject7.bin"/><Relationship Id="rId10" Type="http://schemas.openxmlformats.org/officeDocument/2006/relationships/image" Target="../media/image62.wmf"/><Relationship Id="rId4" Type="http://schemas.openxmlformats.org/officeDocument/2006/relationships/image" Target="../media/image37.png"/><Relationship Id="rId9" Type="http://schemas.openxmlformats.org/officeDocument/2006/relationships/oleObject" Target="../embeddings/oleObject9.bin"/></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image" Target="../media/image35.png"/><Relationship Id="rId7" Type="http://schemas.openxmlformats.org/officeDocument/2006/relationships/image" Target="../media/image43.png"/><Relationship Id="rId12" Type="http://schemas.openxmlformats.org/officeDocument/2006/relationships/image" Target="../media/image65.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44.png"/><Relationship Id="rId11" Type="http://schemas.openxmlformats.org/officeDocument/2006/relationships/image" Target="../media/image64.wmf"/><Relationship Id="rId5" Type="http://schemas.openxmlformats.org/officeDocument/2006/relationships/image" Target="../media/image37.png"/><Relationship Id="rId10" Type="http://schemas.openxmlformats.org/officeDocument/2006/relationships/oleObject" Target="../embeddings/oleObject11.bin"/><Relationship Id="rId4" Type="http://schemas.openxmlformats.org/officeDocument/2006/relationships/image" Target="../media/image36.png"/><Relationship Id="rId9" Type="http://schemas.openxmlformats.org/officeDocument/2006/relationships/image" Target="../media/image63.wmf"/></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Layout" Target="../slideLayouts/slideLayout10.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9.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3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68.gif"/><Relationship Id="rId2" Type="http://schemas.openxmlformats.org/officeDocument/2006/relationships/image" Target="../media/image38.png"/><Relationship Id="rId1" Type="http://schemas.openxmlformats.org/officeDocument/2006/relationships/slideLayout" Target="../slideLayouts/slideLayout10.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Layout" Target="../slideLayouts/slideLayout10.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Layout" Target="../slideLayouts/slideLayout3.xml"/><Relationship Id="rId6" Type="http://schemas.openxmlformats.org/officeDocument/2006/relationships/hyperlink" Target="https://www.fdotmiamidade.com/design-projects/south-miami-dade/sr-90us-41sw-7-st-from-east-of-sw-27-ave-to-brickell-ave.html" TargetMode="External"/><Relationship Id="rId5" Type="http://schemas.openxmlformats.org/officeDocument/2006/relationships/hyperlink" Target="http://www.southflroads.com/" TargetMode="Externa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 Id="rId5" Type="http://schemas.openxmlformats.org/officeDocument/2006/relationships/image" Target="../media/image69.pn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hyperlink" Target="mailto:Stefan.Kulakowski@dot.state.fl.us" TargetMode="External"/><Relationship Id="rId2" Type="http://schemas.openxmlformats.org/officeDocument/2006/relationships/hyperlink" Target="mailto:Dat.Huynh@dot.state.fl.us" TargetMode="Externa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mailto:maria@iscprgroup.com" TargetMode="External"/><Relationship Id="rId7"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hyperlink" Target="https://www.fdotmiamidade.com/design-projects/south-miami-dade/sr-90us-41sw-7-st-from-east-of-sw-27-ave-to-brickell-ave.html" TargetMode="External"/><Relationship Id="rId4" Type="http://schemas.openxmlformats.org/officeDocument/2006/relationships/hyperlink" Target="https://www.fdotmiamidade.com/design-projects/south-miami-dade/sr-94-north-kendall-drsw-88-st-from-west-of-sw-92-ave-to-sw-9100-blk.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01A5185-63D0-4A8C-A249-BDD71C42AE54}"/>
              </a:ext>
            </a:extLst>
          </p:cNvPr>
          <p:cNvSpPr txBox="1"/>
          <p:nvPr/>
        </p:nvSpPr>
        <p:spPr>
          <a:xfrm>
            <a:off x="4194561" y="2609802"/>
            <a:ext cx="3802744" cy="923330"/>
          </a:xfrm>
          <a:prstGeom prst="rect">
            <a:avLst/>
          </a:prstGeom>
          <a:noFill/>
        </p:spPr>
        <p:txBody>
          <a:bodyPr wrap="square" rtlCol="0">
            <a:spAutoFit/>
          </a:bodyPr>
          <a:lstStyle>
            <a:defPPr>
              <a:defRPr lang="ko-KR"/>
            </a:defPPr>
            <a:lvl1pPr>
              <a:defRPr sz="4000" b="1">
                <a:latin typeface="+mj-lt"/>
                <a:cs typeface="Arial" panose="020B0604020202020204" pitchFamily="34" charset="0"/>
              </a:defRPr>
            </a:lvl1pPr>
          </a:lstStyle>
          <a:p>
            <a:pPr algn="ctr"/>
            <a:r>
              <a:rPr lang="en-US" altLang="ko-KR" sz="5400" dirty="0">
                <a:solidFill>
                  <a:srgbClr val="414042"/>
                </a:solidFill>
                <a:latin typeface="+mn-lt"/>
              </a:rPr>
              <a:t>WELCOME!</a:t>
            </a:r>
          </a:p>
        </p:txBody>
      </p:sp>
      <p:sp>
        <p:nvSpPr>
          <p:cNvPr id="7" name="TextBox 6">
            <a:extLst>
              <a:ext uri="{FF2B5EF4-FFF2-40B4-BE49-F238E27FC236}">
                <a16:creationId xmlns:a16="http://schemas.microsoft.com/office/drawing/2014/main" id="{B9A99A32-5752-4F46-90C2-1C48D71440C8}"/>
              </a:ext>
            </a:extLst>
          </p:cNvPr>
          <p:cNvSpPr txBox="1"/>
          <p:nvPr/>
        </p:nvSpPr>
        <p:spPr>
          <a:xfrm>
            <a:off x="1585609" y="3429000"/>
            <a:ext cx="9075906" cy="3046988"/>
          </a:xfrm>
          <a:prstGeom prst="rect">
            <a:avLst/>
          </a:prstGeom>
          <a:noFill/>
        </p:spPr>
        <p:txBody>
          <a:bodyPr wrap="square" rtlCol="0">
            <a:spAutoFit/>
          </a:bodyPr>
          <a:lstStyle/>
          <a:p>
            <a:pPr algn="ctr"/>
            <a:r>
              <a:rPr lang="en-US" sz="3200" dirty="0">
                <a:solidFill>
                  <a:srgbClr val="414042"/>
                </a:solidFill>
              </a:rPr>
              <a:t>FIN: 447808-1-52-01 and 443905-1-52-01</a:t>
            </a:r>
          </a:p>
          <a:p>
            <a:pPr algn="ctr"/>
            <a:r>
              <a:rPr lang="en-US" sz="3200" dirty="0">
                <a:solidFill>
                  <a:srgbClr val="414042"/>
                </a:solidFill>
              </a:rPr>
              <a:t>SR 90/US-41/SW 7 Street from east of 27 Avenue to  Brickell Avenue</a:t>
            </a:r>
          </a:p>
          <a:p>
            <a:pPr algn="ctr"/>
            <a:r>
              <a:rPr lang="en-US" altLang="ko-KR" sz="3200" dirty="0">
                <a:solidFill>
                  <a:srgbClr val="414042"/>
                </a:solidFill>
              </a:rPr>
              <a:t>Design Roadway Project</a:t>
            </a:r>
          </a:p>
          <a:p>
            <a:pPr algn="ctr"/>
            <a:endParaRPr lang="en-US" altLang="ko-KR" sz="3200" dirty="0">
              <a:solidFill>
                <a:srgbClr val="414042"/>
              </a:solidFill>
            </a:endParaRPr>
          </a:p>
          <a:p>
            <a:pPr algn="ctr"/>
            <a:r>
              <a:rPr lang="en-US" altLang="ko-KR" sz="3200" dirty="0">
                <a:solidFill>
                  <a:srgbClr val="414042"/>
                </a:solidFill>
              </a:rPr>
              <a:t>The presentation will begin at 6:15 p.m.</a:t>
            </a:r>
          </a:p>
        </p:txBody>
      </p:sp>
      <p:grpSp>
        <p:nvGrpSpPr>
          <p:cNvPr id="8" name="Group 7">
            <a:extLst>
              <a:ext uri="{FF2B5EF4-FFF2-40B4-BE49-F238E27FC236}">
                <a16:creationId xmlns:a16="http://schemas.microsoft.com/office/drawing/2014/main" id="{4BFE8D90-3077-881C-302D-9582C0FBA9C5}"/>
              </a:ext>
            </a:extLst>
          </p:cNvPr>
          <p:cNvGrpSpPr/>
          <p:nvPr/>
        </p:nvGrpSpPr>
        <p:grpSpPr>
          <a:xfrm>
            <a:off x="3280723" y="783167"/>
            <a:ext cx="5630554" cy="1773756"/>
            <a:chOff x="3756123" y="1010060"/>
            <a:chExt cx="4098308" cy="1291063"/>
          </a:xfrm>
        </p:grpSpPr>
        <p:pic>
          <p:nvPicPr>
            <p:cNvPr id="2" name="Picture 1">
              <a:extLst>
                <a:ext uri="{FF2B5EF4-FFF2-40B4-BE49-F238E27FC236}">
                  <a16:creationId xmlns:a16="http://schemas.microsoft.com/office/drawing/2014/main" id="{5E3B9F5A-EC86-D1E7-E8BA-E66C382A029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56123" y="1025772"/>
              <a:ext cx="2511043" cy="1255521"/>
            </a:xfrm>
            <a:prstGeom prst="rect">
              <a:avLst/>
            </a:prstGeom>
          </p:spPr>
        </p:pic>
        <p:grpSp>
          <p:nvGrpSpPr>
            <p:cNvPr id="3" name="Group 2">
              <a:extLst>
                <a:ext uri="{FF2B5EF4-FFF2-40B4-BE49-F238E27FC236}">
                  <a16:creationId xmlns:a16="http://schemas.microsoft.com/office/drawing/2014/main" id="{A1D6C0EE-B14F-C699-693A-E8E75C22A355}"/>
                </a:ext>
              </a:extLst>
            </p:cNvPr>
            <p:cNvGrpSpPr/>
            <p:nvPr/>
          </p:nvGrpSpPr>
          <p:grpSpPr>
            <a:xfrm>
              <a:off x="6563366" y="1010060"/>
              <a:ext cx="1291065" cy="1291063"/>
              <a:chOff x="3726482" y="3206233"/>
              <a:chExt cx="1013900" cy="1013899"/>
            </a:xfrm>
          </p:grpSpPr>
          <p:pic>
            <p:nvPicPr>
              <p:cNvPr id="4" name="Image" descr="Image">
                <a:extLst>
                  <a:ext uri="{FF2B5EF4-FFF2-40B4-BE49-F238E27FC236}">
                    <a16:creationId xmlns:a16="http://schemas.microsoft.com/office/drawing/2014/main" id="{FBA72D78-4C08-FC26-3EBD-3B92610D7ECD}"/>
                  </a:ext>
                </a:extLst>
              </p:cNvPr>
              <p:cNvPicPr>
                <a:picLocks noChangeAspect="1"/>
              </p:cNvPicPr>
              <p:nvPr/>
            </p:nvPicPr>
            <p:blipFill>
              <a:blip r:embed="rId3"/>
              <a:stretch>
                <a:fillRect/>
              </a:stretch>
            </p:blipFill>
            <p:spPr>
              <a:xfrm>
                <a:off x="3726482" y="3206233"/>
                <a:ext cx="1013900" cy="1013899"/>
              </a:xfrm>
              <a:prstGeom prst="rect">
                <a:avLst/>
              </a:prstGeom>
              <a:ln w="12700" cap="flat">
                <a:noFill/>
                <a:miter lim="400000"/>
              </a:ln>
              <a:effectLst/>
            </p:spPr>
          </p:pic>
          <p:pic>
            <p:nvPicPr>
              <p:cNvPr id="5" name="FDOT_COMPASS.png" descr="FDOT_COMPASS.png">
                <a:extLst>
                  <a:ext uri="{FF2B5EF4-FFF2-40B4-BE49-F238E27FC236}">
                    <a16:creationId xmlns:a16="http://schemas.microsoft.com/office/drawing/2014/main" id="{F9BDD479-441C-AB37-E212-A9F2BE020837}"/>
                  </a:ext>
                </a:extLst>
              </p:cNvPr>
              <p:cNvPicPr>
                <a:picLocks noChangeAspect="1"/>
              </p:cNvPicPr>
              <p:nvPr/>
            </p:nvPicPr>
            <p:blipFill>
              <a:blip r:embed="rId4"/>
              <a:stretch>
                <a:fillRect/>
              </a:stretch>
            </p:blipFill>
            <p:spPr>
              <a:xfrm>
                <a:off x="3776664" y="3236459"/>
                <a:ext cx="914400" cy="914400"/>
              </a:xfrm>
              <a:prstGeom prst="rect">
                <a:avLst/>
              </a:prstGeom>
              <a:ln w="12700" cap="flat">
                <a:noFill/>
                <a:miter lim="400000"/>
              </a:ln>
              <a:effectLst/>
            </p:spPr>
          </p:pic>
        </p:grpSp>
      </p:grpSp>
    </p:spTree>
    <p:extLst>
      <p:ext uri="{BB962C8B-B14F-4D97-AF65-F5344CB8AC3E}">
        <p14:creationId xmlns:p14="http://schemas.microsoft.com/office/powerpoint/2010/main" val="3189286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text on a black background&#10;&#10;Description automatically generated">
            <a:extLst>
              <a:ext uri="{FF2B5EF4-FFF2-40B4-BE49-F238E27FC236}">
                <a16:creationId xmlns:a16="http://schemas.microsoft.com/office/drawing/2014/main" id="{9EE9B2F4-1596-FEFD-56A6-39E2655E86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88" y="385665"/>
            <a:ext cx="1616270" cy="808135"/>
          </a:xfrm>
          <a:prstGeom prst="rect">
            <a:avLst/>
          </a:prstGeom>
        </p:spPr>
      </p:pic>
      <p:grpSp>
        <p:nvGrpSpPr>
          <p:cNvPr id="3" name="Group 2">
            <a:extLst>
              <a:ext uri="{FF2B5EF4-FFF2-40B4-BE49-F238E27FC236}">
                <a16:creationId xmlns:a16="http://schemas.microsoft.com/office/drawing/2014/main" id="{BFDC2EAA-DF77-FDCF-64CB-3041F8439483}"/>
              </a:ext>
            </a:extLst>
          </p:cNvPr>
          <p:cNvGrpSpPr/>
          <p:nvPr/>
        </p:nvGrpSpPr>
        <p:grpSpPr>
          <a:xfrm>
            <a:off x="1918860" y="382618"/>
            <a:ext cx="831013" cy="831012"/>
            <a:chOff x="3726482" y="3206233"/>
            <a:chExt cx="1013900" cy="1013899"/>
          </a:xfrm>
        </p:grpSpPr>
        <p:pic>
          <p:nvPicPr>
            <p:cNvPr id="10" name="Image" descr="Image">
              <a:extLst>
                <a:ext uri="{FF2B5EF4-FFF2-40B4-BE49-F238E27FC236}">
                  <a16:creationId xmlns:a16="http://schemas.microsoft.com/office/drawing/2014/main" id="{251B3D3E-0C41-5CBD-CEA2-406058B2E71E}"/>
                </a:ext>
              </a:extLst>
            </p:cNvPr>
            <p:cNvPicPr>
              <a:picLocks noChangeAspect="1"/>
            </p:cNvPicPr>
            <p:nvPr/>
          </p:nvPicPr>
          <p:blipFill>
            <a:blip r:embed="rId3"/>
            <a:stretch>
              <a:fillRect/>
            </a:stretch>
          </p:blipFill>
          <p:spPr>
            <a:xfrm>
              <a:off x="3726482" y="3206233"/>
              <a:ext cx="1013900" cy="1013899"/>
            </a:xfrm>
            <a:prstGeom prst="rect">
              <a:avLst/>
            </a:prstGeom>
            <a:ln w="12700" cap="flat">
              <a:noFill/>
              <a:miter lim="400000"/>
            </a:ln>
            <a:effectLst/>
          </p:spPr>
        </p:pic>
        <p:pic>
          <p:nvPicPr>
            <p:cNvPr id="13" name="FDOT_COMPASS.png" descr="FDOT_COMPASS.png">
              <a:extLst>
                <a:ext uri="{FF2B5EF4-FFF2-40B4-BE49-F238E27FC236}">
                  <a16:creationId xmlns:a16="http://schemas.microsoft.com/office/drawing/2014/main" id="{945E04E0-AD40-0082-3582-B91F72E8757C}"/>
                </a:ext>
              </a:extLst>
            </p:cNvPr>
            <p:cNvPicPr>
              <a:picLocks noChangeAspect="1"/>
            </p:cNvPicPr>
            <p:nvPr/>
          </p:nvPicPr>
          <p:blipFill>
            <a:blip r:embed="rId4"/>
            <a:stretch>
              <a:fillRect/>
            </a:stretch>
          </p:blipFill>
          <p:spPr>
            <a:xfrm>
              <a:off x="3776664" y="3236459"/>
              <a:ext cx="914400" cy="914400"/>
            </a:xfrm>
            <a:prstGeom prst="rect">
              <a:avLst/>
            </a:prstGeom>
            <a:ln w="12700" cap="flat">
              <a:noFill/>
              <a:miter lim="400000"/>
            </a:ln>
            <a:effectLst/>
          </p:spPr>
        </p:pic>
      </p:grpSp>
      <p:sp>
        <p:nvSpPr>
          <p:cNvPr id="15" name="TextBox 14">
            <a:extLst>
              <a:ext uri="{FF2B5EF4-FFF2-40B4-BE49-F238E27FC236}">
                <a16:creationId xmlns:a16="http://schemas.microsoft.com/office/drawing/2014/main" id="{31F5F812-7664-AE57-598B-32D5305DF898}"/>
              </a:ext>
            </a:extLst>
          </p:cNvPr>
          <p:cNvSpPr txBox="1"/>
          <p:nvPr/>
        </p:nvSpPr>
        <p:spPr>
          <a:xfrm>
            <a:off x="3071191" y="1228398"/>
            <a:ext cx="5834270" cy="4001095"/>
          </a:xfrm>
          <a:prstGeom prst="rect">
            <a:avLst/>
          </a:prstGeom>
          <a:noFill/>
        </p:spPr>
        <p:txBody>
          <a:bodyPr wrap="square">
            <a:spAutoFit/>
          </a:bodyPr>
          <a:lstStyle/>
          <a:p>
            <a:pPr marL="342900" indent="-342900">
              <a:buFont typeface="Arial" panose="020B0604020202020204" pitchFamily="34" charset="0"/>
              <a:buChar char="•"/>
            </a:pPr>
            <a:r>
              <a:rPr lang="en-US" dirty="0">
                <a:solidFill>
                  <a:srgbClr val="414042"/>
                </a:solidFill>
              </a:rPr>
              <a:t>During the Open Discussion, in-person attendees will be called on first. A staff member will advise when to state  your question.</a:t>
            </a:r>
          </a:p>
          <a:p>
            <a:pPr marL="342900" indent="-342900">
              <a:buFont typeface="Arial" panose="020B0604020202020204" pitchFamily="34" charset="0"/>
              <a:buChar char="•"/>
            </a:pPr>
            <a:endParaRPr lang="en-US" sz="2000" dirty="0">
              <a:solidFill>
                <a:srgbClr val="003366"/>
              </a:solidFill>
              <a:latin typeface="Arial" panose="020B0604020202020204" pitchFamily="34" charset="0"/>
              <a:ea typeface="Calibri" panose="020F0502020204030204" pitchFamily="34" charset="0"/>
              <a:cs typeface="Arial" panose="020B0604020202020204" pitchFamily="34" charset="0"/>
            </a:endParaRPr>
          </a:p>
          <a:p>
            <a:pPr marL="342900" indent="-342900">
              <a:buFont typeface="Arial" panose="020B0604020202020204" pitchFamily="34" charset="0"/>
              <a:buChar char="•"/>
            </a:pPr>
            <a:r>
              <a:rPr lang="en-US" dirty="0">
                <a:solidFill>
                  <a:srgbClr val="414042"/>
                </a:solidFill>
              </a:rPr>
              <a:t>Virtual attendees will remain muted except for the Open Discussion session. To participate:</a:t>
            </a:r>
          </a:p>
          <a:p>
            <a:pPr marL="742950" lvl="1" indent="-285750">
              <a:buFont typeface="Courier New" panose="02070309020205020404" pitchFamily="49" charset="0"/>
              <a:buChar char="o"/>
            </a:pPr>
            <a:endParaRPr lang="en-US" dirty="0">
              <a:solidFill>
                <a:srgbClr val="414042"/>
              </a:solidFill>
            </a:endParaRPr>
          </a:p>
          <a:p>
            <a:pPr marL="800100" lvl="2" indent="-342900">
              <a:buFont typeface="Courier New" panose="02070309020205020404" pitchFamily="49" charset="0"/>
              <a:buChar char="o"/>
            </a:pPr>
            <a:r>
              <a:rPr lang="en-US" dirty="0">
                <a:solidFill>
                  <a:srgbClr val="414042"/>
                </a:solidFill>
              </a:rPr>
              <a:t>Use the </a:t>
            </a:r>
            <a:r>
              <a:rPr lang="en-US" i="1" dirty="0">
                <a:solidFill>
                  <a:srgbClr val="414042"/>
                </a:solidFill>
              </a:rPr>
              <a:t>“Raise Hand” </a:t>
            </a:r>
            <a:r>
              <a:rPr lang="en-US" dirty="0">
                <a:solidFill>
                  <a:srgbClr val="414042"/>
                </a:solidFill>
              </a:rPr>
              <a:t>button on your </a:t>
            </a:r>
            <a:r>
              <a:rPr lang="en-US" b="1" dirty="0" err="1">
                <a:solidFill>
                  <a:srgbClr val="414042"/>
                </a:solidFill>
              </a:rPr>
              <a:t>GoToWebinar</a:t>
            </a:r>
            <a:r>
              <a:rPr lang="en-US" b="1" dirty="0">
                <a:solidFill>
                  <a:srgbClr val="414042"/>
                </a:solidFill>
              </a:rPr>
              <a:t> </a:t>
            </a:r>
            <a:r>
              <a:rPr lang="en-US" dirty="0">
                <a:solidFill>
                  <a:srgbClr val="414042"/>
                </a:solidFill>
              </a:rPr>
              <a:t>panel and you will be unmuted.</a:t>
            </a:r>
          </a:p>
          <a:p>
            <a:pPr marL="800100" lvl="2" indent="-342900">
              <a:buFont typeface="Courier New" panose="02070309020205020404" pitchFamily="49" charset="0"/>
              <a:buChar char="o"/>
            </a:pPr>
            <a:endParaRPr lang="en-US" dirty="0">
              <a:solidFill>
                <a:srgbClr val="414042"/>
              </a:solidFill>
            </a:endParaRPr>
          </a:p>
          <a:p>
            <a:pPr marL="800100" lvl="2" indent="-342900">
              <a:buFont typeface="Courier New" panose="02070309020205020404" pitchFamily="49" charset="0"/>
              <a:buChar char="o"/>
            </a:pPr>
            <a:r>
              <a:rPr lang="en-US" dirty="0">
                <a:solidFill>
                  <a:srgbClr val="414042"/>
                </a:solidFill>
              </a:rPr>
              <a:t>Submit comments or questions via the </a:t>
            </a:r>
            <a:r>
              <a:rPr lang="en-US" b="1" dirty="0">
                <a:solidFill>
                  <a:srgbClr val="414042"/>
                </a:solidFill>
              </a:rPr>
              <a:t>“Question”    box.</a:t>
            </a:r>
          </a:p>
          <a:p>
            <a:pPr marL="800100" lvl="2" indent="-342900">
              <a:buFont typeface="Courier New" panose="02070309020205020404" pitchFamily="49" charset="0"/>
              <a:buChar char="o"/>
            </a:pPr>
            <a:endParaRPr lang="en-US" dirty="0">
              <a:solidFill>
                <a:srgbClr val="414042"/>
              </a:solidFill>
            </a:endParaRPr>
          </a:p>
          <a:p>
            <a:pPr marL="800100" lvl="1" indent="-342900">
              <a:buFont typeface="Courier New" panose="02070309020205020404" pitchFamily="49" charset="0"/>
              <a:buChar char="o"/>
            </a:pPr>
            <a:r>
              <a:rPr lang="en-US" dirty="0">
                <a:solidFill>
                  <a:srgbClr val="414042"/>
                </a:solidFill>
              </a:rPr>
              <a:t>All attendees will have </a:t>
            </a:r>
            <a:r>
              <a:rPr lang="en-US" b="1" dirty="0">
                <a:solidFill>
                  <a:srgbClr val="414042"/>
                </a:solidFill>
              </a:rPr>
              <a:t>three minutes </a:t>
            </a:r>
            <a:r>
              <a:rPr lang="en-US" dirty="0">
                <a:solidFill>
                  <a:srgbClr val="414042"/>
                </a:solidFill>
              </a:rPr>
              <a:t>to participate.</a:t>
            </a:r>
          </a:p>
        </p:txBody>
      </p:sp>
      <p:pic>
        <p:nvPicPr>
          <p:cNvPr id="16" name="Picture Placeholder 15">
            <a:extLst>
              <a:ext uri="{FF2B5EF4-FFF2-40B4-BE49-F238E27FC236}">
                <a16:creationId xmlns:a16="http://schemas.microsoft.com/office/drawing/2014/main" id="{DB7999C3-9A1A-B9A5-1C57-8269C5DD20CD}"/>
              </a:ext>
            </a:extLst>
          </p:cNvPr>
          <p:cNvPicPr>
            <a:picLocks noGrp="1" noChangeAspect="1"/>
          </p:cNvPicPr>
          <p:nvPr>
            <p:ph type="pic" sz="quarter" idx="10"/>
          </p:nvPr>
        </p:nvPicPr>
        <p:blipFill rotWithShape="1">
          <a:blip r:embed="rId5" cstate="email">
            <a:extLst>
              <a:ext uri="{28A0092B-C50C-407E-A947-70E740481C1C}">
                <a14:useLocalDpi xmlns:a14="http://schemas.microsoft.com/office/drawing/2010/main"/>
              </a:ext>
            </a:extLst>
          </a:blip>
          <a:srcRect l="418" r="418"/>
          <a:stretch/>
        </p:blipFill>
        <p:spPr>
          <a:xfrm>
            <a:off x="8835887" y="1228398"/>
            <a:ext cx="2794000" cy="4724400"/>
          </a:xfrm>
          <a:prstGeom prst="rect">
            <a:avLst/>
          </a:prstGeom>
        </p:spPr>
      </p:pic>
      <p:sp>
        <p:nvSpPr>
          <p:cNvPr id="17" name="TextBox 16">
            <a:extLst>
              <a:ext uri="{FF2B5EF4-FFF2-40B4-BE49-F238E27FC236}">
                <a16:creationId xmlns:a16="http://schemas.microsoft.com/office/drawing/2014/main" id="{1D1E78FC-2D85-1C8E-3A04-E5566BC0B080}"/>
              </a:ext>
            </a:extLst>
          </p:cNvPr>
          <p:cNvSpPr txBox="1"/>
          <p:nvPr/>
        </p:nvSpPr>
        <p:spPr>
          <a:xfrm>
            <a:off x="206818" y="3157451"/>
            <a:ext cx="2672443" cy="954107"/>
          </a:xfrm>
          <a:prstGeom prst="rect">
            <a:avLst/>
          </a:prstGeom>
          <a:noFill/>
        </p:spPr>
        <p:txBody>
          <a:bodyPr wrap="square" rtlCol="0">
            <a:spAutoFit/>
          </a:bodyPr>
          <a:lstStyle/>
          <a:p>
            <a:r>
              <a:rPr lang="en-US" altLang="ko-KR" sz="2800" b="1" dirty="0">
                <a:solidFill>
                  <a:schemeClr val="bg1"/>
                </a:solidFill>
                <a:cs typeface="Arial" panose="020B0604020202020204" pitchFamily="34" charset="0"/>
              </a:rPr>
              <a:t>RULES OF ENGAGEMENT</a:t>
            </a:r>
            <a:endParaRPr lang="ko-KR" altLang="en-US" sz="2800" b="1" dirty="0">
              <a:solidFill>
                <a:schemeClr val="bg1"/>
              </a:solidFill>
              <a:cs typeface="Arial" panose="020B0604020202020204" pitchFamily="34" charset="0"/>
            </a:endParaRPr>
          </a:p>
        </p:txBody>
      </p:sp>
      <p:sp>
        <p:nvSpPr>
          <p:cNvPr id="4" name="Rectangle 1">
            <a:extLst>
              <a:ext uri="{FF2B5EF4-FFF2-40B4-BE49-F238E27FC236}">
                <a16:creationId xmlns:a16="http://schemas.microsoft.com/office/drawing/2014/main" id="{3870397B-0828-D3CA-E936-47FC57120A5A}"/>
              </a:ext>
            </a:extLst>
          </p:cNvPr>
          <p:cNvSpPr>
            <a:spLocks noChangeArrowheads="1"/>
          </p:cNvSpPr>
          <p:nvPr/>
        </p:nvSpPr>
        <p:spPr bwMode="auto">
          <a:xfrm>
            <a:off x="0" y="0"/>
            <a:ext cx="19177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rgbClr val="252423"/>
                </a:solidFill>
                <a:effectLst/>
                <a:latin typeface="var(--fontFamilyBase)"/>
              </a:rPr>
            </a:br>
            <a:endParaRPr kumimoji="0" lang="en-US" altLang="en-US" sz="1800" b="0" i="0" u="none" strike="noStrike" cap="none" normalizeH="0" baseline="0">
              <a:ln>
                <a:noFill/>
              </a:ln>
              <a:solidFill>
                <a:srgbClr val="252423"/>
              </a:solidFill>
              <a:effectLst/>
              <a:latin typeface="var(--fontFamilyBase)"/>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Rectangle 2">
            <a:extLst>
              <a:ext uri="{FF2B5EF4-FFF2-40B4-BE49-F238E27FC236}">
                <a16:creationId xmlns:a16="http://schemas.microsoft.com/office/drawing/2014/main" id="{8B730960-7C02-95E3-B805-A8F6A060D90C}"/>
              </a:ext>
            </a:extLst>
          </p:cNvPr>
          <p:cNvSpPr>
            <a:spLocks noChangeArrowheads="1"/>
          </p:cNvSpPr>
          <p:nvPr/>
        </p:nvSpPr>
        <p:spPr bwMode="auto">
          <a:xfrm>
            <a:off x="0" y="0"/>
            <a:ext cx="1879600" cy="0"/>
          </a:xfrm>
          <a:prstGeom prst="rect">
            <a:avLst/>
          </a:prstGeom>
          <a:solidFill>
            <a:srgbClr val="F5F5F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ctr" latinLnBrk="0" hangingPunct="0">
              <a:lnSpc>
                <a:spcPct val="100000"/>
              </a:lnSpc>
              <a:spcBef>
                <a:spcPct val="0"/>
              </a:spcBef>
              <a:spcAft>
                <a:spcPct val="0"/>
              </a:spcAft>
              <a:buClrTx/>
              <a:buSzTx/>
              <a:buFontTx/>
              <a:buNone/>
              <a:tabLst/>
            </a:pPr>
            <a:br>
              <a:rPr kumimoji="0" lang="en-US" altLang="en-US" sz="1000" b="0" i="0" u="none" strike="noStrike" cap="none" normalizeH="0" baseline="0">
                <a:ln>
                  <a:noFill/>
                </a:ln>
                <a:solidFill>
                  <a:srgbClr val="252423"/>
                </a:solidFill>
                <a:effectLst/>
                <a:latin typeface="var(--fontFamilyBase)"/>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6273080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51892913-9E21-4E17-A22F-5512C59EFE4F}"/>
              </a:ext>
            </a:extLst>
          </p:cNvPr>
          <p:cNvSpPr txBox="1"/>
          <p:nvPr/>
        </p:nvSpPr>
        <p:spPr>
          <a:xfrm>
            <a:off x="3285735" y="1134186"/>
            <a:ext cx="5446362" cy="584775"/>
          </a:xfrm>
          <a:prstGeom prst="rect">
            <a:avLst/>
          </a:prstGeom>
          <a:noFill/>
        </p:spPr>
        <p:txBody>
          <a:bodyPr wrap="square" rtlCol="0">
            <a:spAutoFit/>
          </a:bodyPr>
          <a:lstStyle/>
          <a:p>
            <a:pPr algn="ctr"/>
            <a:r>
              <a:rPr lang="en-US" altLang="ko-KR" sz="3200" b="1" dirty="0">
                <a:solidFill>
                  <a:srgbClr val="414042"/>
                </a:solidFill>
                <a:cs typeface="Arial" panose="020B0604020202020204" pitchFamily="34" charset="0"/>
              </a:rPr>
              <a:t>MEET THE PROJECT TEAM</a:t>
            </a:r>
            <a:endParaRPr lang="ko-KR" altLang="en-US" sz="3200" b="1" dirty="0">
              <a:solidFill>
                <a:srgbClr val="414042"/>
              </a:solidFill>
              <a:cs typeface="Arial" panose="020B0604020202020204" pitchFamily="34" charset="0"/>
            </a:endParaRPr>
          </a:p>
        </p:txBody>
      </p:sp>
      <p:grpSp>
        <p:nvGrpSpPr>
          <p:cNvPr id="2" name="Group 1">
            <a:extLst>
              <a:ext uri="{FF2B5EF4-FFF2-40B4-BE49-F238E27FC236}">
                <a16:creationId xmlns:a16="http://schemas.microsoft.com/office/drawing/2014/main" id="{A2BC94A7-3ADC-4BBC-8725-21427510735D}"/>
              </a:ext>
            </a:extLst>
          </p:cNvPr>
          <p:cNvGrpSpPr/>
          <p:nvPr/>
        </p:nvGrpSpPr>
        <p:grpSpPr>
          <a:xfrm>
            <a:off x="177418" y="98253"/>
            <a:ext cx="2228850" cy="702140"/>
            <a:chOff x="3756123" y="1010060"/>
            <a:chExt cx="4098308" cy="1291063"/>
          </a:xfrm>
        </p:grpSpPr>
        <p:pic>
          <p:nvPicPr>
            <p:cNvPr id="3" name="Picture 2">
              <a:extLst>
                <a:ext uri="{FF2B5EF4-FFF2-40B4-BE49-F238E27FC236}">
                  <a16:creationId xmlns:a16="http://schemas.microsoft.com/office/drawing/2014/main" id="{7B05BD77-5F7F-62E2-93B5-EE6EC368C6F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56123" y="1025772"/>
              <a:ext cx="2511043" cy="1255521"/>
            </a:xfrm>
            <a:prstGeom prst="rect">
              <a:avLst/>
            </a:prstGeom>
          </p:spPr>
        </p:pic>
        <p:grpSp>
          <p:nvGrpSpPr>
            <p:cNvPr id="4" name="Group 3">
              <a:extLst>
                <a:ext uri="{FF2B5EF4-FFF2-40B4-BE49-F238E27FC236}">
                  <a16:creationId xmlns:a16="http://schemas.microsoft.com/office/drawing/2014/main" id="{A2A0BADD-850E-D188-FBF2-45DC0FE43DC8}"/>
                </a:ext>
              </a:extLst>
            </p:cNvPr>
            <p:cNvGrpSpPr/>
            <p:nvPr/>
          </p:nvGrpSpPr>
          <p:grpSpPr>
            <a:xfrm>
              <a:off x="6563366" y="1010060"/>
              <a:ext cx="1291065" cy="1291063"/>
              <a:chOff x="3726482" y="3206233"/>
              <a:chExt cx="1013900" cy="1013899"/>
            </a:xfrm>
          </p:grpSpPr>
          <p:pic>
            <p:nvPicPr>
              <p:cNvPr id="5" name="Image" descr="Image">
                <a:extLst>
                  <a:ext uri="{FF2B5EF4-FFF2-40B4-BE49-F238E27FC236}">
                    <a16:creationId xmlns:a16="http://schemas.microsoft.com/office/drawing/2014/main" id="{88DF49CB-F6C2-B217-FD3A-AD757CB67F28}"/>
                  </a:ext>
                </a:extLst>
              </p:cNvPr>
              <p:cNvPicPr>
                <a:picLocks noChangeAspect="1"/>
              </p:cNvPicPr>
              <p:nvPr/>
            </p:nvPicPr>
            <p:blipFill>
              <a:blip r:embed="rId3"/>
              <a:stretch>
                <a:fillRect/>
              </a:stretch>
            </p:blipFill>
            <p:spPr>
              <a:xfrm>
                <a:off x="3726482" y="3206233"/>
                <a:ext cx="1013900" cy="1013899"/>
              </a:xfrm>
              <a:prstGeom prst="rect">
                <a:avLst/>
              </a:prstGeom>
              <a:ln w="12700" cap="flat">
                <a:noFill/>
                <a:miter lim="400000"/>
              </a:ln>
              <a:effectLst/>
            </p:spPr>
          </p:pic>
          <p:pic>
            <p:nvPicPr>
              <p:cNvPr id="6" name="FDOT_COMPASS.png" descr="FDOT_COMPASS.png">
                <a:extLst>
                  <a:ext uri="{FF2B5EF4-FFF2-40B4-BE49-F238E27FC236}">
                    <a16:creationId xmlns:a16="http://schemas.microsoft.com/office/drawing/2014/main" id="{B618EC5B-9B12-7516-8E39-25A2931A835F}"/>
                  </a:ext>
                </a:extLst>
              </p:cNvPr>
              <p:cNvPicPr>
                <a:picLocks noChangeAspect="1"/>
              </p:cNvPicPr>
              <p:nvPr/>
            </p:nvPicPr>
            <p:blipFill>
              <a:blip r:embed="rId4"/>
              <a:stretch>
                <a:fillRect/>
              </a:stretch>
            </p:blipFill>
            <p:spPr>
              <a:xfrm>
                <a:off x="3776664" y="3236459"/>
                <a:ext cx="914400" cy="914400"/>
              </a:xfrm>
              <a:prstGeom prst="rect">
                <a:avLst/>
              </a:prstGeom>
              <a:ln w="12700" cap="flat">
                <a:noFill/>
                <a:miter lim="400000"/>
              </a:ln>
              <a:effectLst/>
            </p:spPr>
          </p:pic>
        </p:grpSp>
      </p:grpSp>
      <p:graphicFrame>
        <p:nvGraphicFramePr>
          <p:cNvPr id="7" name="Diagram 6">
            <a:extLst>
              <a:ext uri="{FF2B5EF4-FFF2-40B4-BE49-F238E27FC236}">
                <a16:creationId xmlns:a16="http://schemas.microsoft.com/office/drawing/2014/main" id="{BF5A732B-F73A-146B-BE4B-CDA73B4B6569}"/>
              </a:ext>
            </a:extLst>
          </p:cNvPr>
          <p:cNvGraphicFramePr/>
          <p:nvPr>
            <p:extLst>
              <p:ext uri="{D42A27DB-BD31-4B8C-83A1-F6EECF244321}">
                <p14:modId xmlns:p14="http://schemas.microsoft.com/office/powerpoint/2010/main" val="3063323682"/>
              </p:ext>
            </p:extLst>
          </p:nvPr>
        </p:nvGraphicFramePr>
        <p:xfrm>
          <a:off x="1974174" y="2051514"/>
          <a:ext cx="8243652" cy="25013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19" name="Group 18">
            <a:extLst>
              <a:ext uri="{FF2B5EF4-FFF2-40B4-BE49-F238E27FC236}">
                <a16:creationId xmlns:a16="http://schemas.microsoft.com/office/drawing/2014/main" id="{D0AA66B1-D80F-0637-AF00-019057D13E07}"/>
              </a:ext>
            </a:extLst>
          </p:cNvPr>
          <p:cNvGrpSpPr/>
          <p:nvPr/>
        </p:nvGrpSpPr>
        <p:grpSpPr>
          <a:xfrm>
            <a:off x="4840131" y="4552902"/>
            <a:ext cx="2511737" cy="1001345"/>
            <a:chOff x="2576" y="268788"/>
            <a:chExt cx="2511737" cy="1001345"/>
          </a:xfrm>
        </p:grpSpPr>
        <p:sp>
          <p:nvSpPr>
            <p:cNvPr id="20" name="Rectangle 19">
              <a:extLst>
                <a:ext uri="{FF2B5EF4-FFF2-40B4-BE49-F238E27FC236}">
                  <a16:creationId xmlns:a16="http://schemas.microsoft.com/office/drawing/2014/main" id="{2B7F72F9-09CC-901B-CE8E-C4A7E81FABEE}"/>
                </a:ext>
              </a:extLst>
            </p:cNvPr>
            <p:cNvSpPr/>
            <p:nvPr/>
          </p:nvSpPr>
          <p:spPr>
            <a:xfrm>
              <a:off x="2576" y="268788"/>
              <a:ext cx="2511737" cy="1001345"/>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1" name="TextBox 20">
              <a:extLst>
                <a:ext uri="{FF2B5EF4-FFF2-40B4-BE49-F238E27FC236}">
                  <a16:creationId xmlns:a16="http://schemas.microsoft.com/office/drawing/2014/main" id="{E43E76FC-9646-9D58-74E8-7F21AEACCEFC}"/>
                </a:ext>
              </a:extLst>
            </p:cNvPr>
            <p:cNvSpPr txBox="1"/>
            <p:nvPr/>
          </p:nvSpPr>
          <p:spPr>
            <a:xfrm>
              <a:off x="2576" y="268788"/>
              <a:ext cx="2511737" cy="100134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100000"/>
                </a:lnSpc>
                <a:spcBef>
                  <a:spcPct val="0"/>
                </a:spcBef>
                <a:spcAft>
                  <a:spcPts val="0"/>
                </a:spcAft>
                <a:buNone/>
              </a:pPr>
              <a:r>
                <a:rPr lang="en-US" sz="2000" b="1" kern="1200" dirty="0">
                  <a:latin typeface="+mn-lt"/>
                  <a:ea typeface="+mn-ea"/>
                  <a:cs typeface="Arial" panose="020B0604020202020204" pitchFamily="34" charset="0"/>
                </a:rPr>
                <a:t>Community </a:t>
              </a:r>
            </a:p>
            <a:p>
              <a:pPr marL="0" lvl="0" indent="0" algn="ctr" defTabSz="1066800">
                <a:lnSpc>
                  <a:spcPct val="100000"/>
                </a:lnSpc>
                <a:spcBef>
                  <a:spcPct val="0"/>
                </a:spcBef>
                <a:spcAft>
                  <a:spcPts val="0"/>
                </a:spcAft>
                <a:buNone/>
              </a:pPr>
              <a:r>
                <a:rPr lang="en-US" sz="2000" b="1" kern="1200" dirty="0">
                  <a:latin typeface="+mn-lt"/>
                  <a:ea typeface="+mn-ea"/>
                  <a:cs typeface="Arial" panose="020B0604020202020204" pitchFamily="34" charset="0"/>
                </a:rPr>
                <a:t>Outreach Specialist</a:t>
              </a:r>
            </a:p>
          </p:txBody>
        </p:sp>
      </p:grpSp>
      <p:grpSp>
        <p:nvGrpSpPr>
          <p:cNvPr id="22" name="Group 21">
            <a:extLst>
              <a:ext uri="{FF2B5EF4-FFF2-40B4-BE49-F238E27FC236}">
                <a16:creationId xmlns:a16="http://schemas.microsoft.com/office/drawing/2014/main" id="{AF248606-D401-4BC5-3410-4C14C3152C02}"/>
              </a:ext>
            </a:extLst>
          </p:cNvPr>
          <p:cNvGrpSpPr/>
          <p:nvPr/>
        </p:nvGrpSpPr>
        <p:grpSpPr>
          <a:xfrm>
            <a:off x="4840131" y="5543203"/>
            <a:ext cx="2511737" cy="973509"/>
            <a:chOff x="2865957" y="3865570"/>
            <a:chExt cx="2511737" cy="973509"/>
          </a:xfrm>
        </p:grpSpPr>
        <p:sp>
          <p:nvSpPr>
            <p:cNvPr id="23" name="Rectangle 22">
              <a:extLst>
                <a:ext uri="{FF2B5EF4-FFF2-40B4-BE49-F238E27FC236}">
                  <a16:creationId xmlns:a16="http://schemas.microsoft.com/office/drawing/2014/main" id="{2D09996A-F184-11C9-68C7-13590C2D73A4}"/>
                </a:ext>
              </a:extLst>
            </p:cNvPr>
            <p:cNvSpPr/>
            <p:nvPr/>
          </p:nvSpPr>
          <p:spPr>
            <a:xfrm>
              <a:off x="2865957" y="3865570"/>
              <a:ext cx="2511737" cy="962465"/>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4" name="TextBox 23">
              <a:extLst>
                <a:ext uri="{FF2B5EF4-FFF2-40B4-BE49-F238E27FC236}">
                  <a16:creationId xmlns:a16="http://schemas.microsoft.com/office/drawing/2014/main" id="{2EF37604-0B86-8434-9BAE-BD8469E0D432}"/>
                </a:ext>
              </a:extLst>
            </p:cNvPr>
            <p:cNvSpPr txBox="1"/>
            <p:nvPr/>
          </p:nvSpPr>
          <p:spPr>
            <a:xfrm>
              <a:off x="2865957" y="3876614"/>
              <a:ext cx="2511737" cy="96246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7348" tIns="117348" rIns="156464" bIns="176022" numCol="1" spcCol="1270" anchor="ctr" anchorCtr="0">
              <a:noAutofit/>
            </a:bodyPr>
            <a:lstStyle/>
            <a:p>
              <a:pPr marL="228600" lvl="1" indent="-228600" algn="ctr" defTabSz="977900">
                <a:lnSpc>
                  <a:spcPct val="90000"/>
                </a:lnSpc>
                <a:spcBef>
                  <a:spcPct val="0"/>
                </a:spcBef>
                <a:spcAft>
                  <a:spcPct val="15000"/>
                </a:spcAft>
                <a:buNone/>
              </a:pPr>
              <a:r>
                <a:rPr lang="en-US" sz="2200" kern="1200" dirty="0"/>
                <a:t>Jose Ignacio Grados</a:t>
              </a:r>
            </a:p>
          </p:txBody>
        </p:sp>
      </p:grpSp>
    </p:spTree>
    <p:extLst>
      <p:ext uri="{BB962C8B-B14F-4D97-AF65-F5344CB8AC3E}">
        <p14:creationId xmlns:p14="http://schemas.microsoft.com/office/powerpoint/2010/main" val="7687309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a:extLst>
              <a:ext uri="{FF2B5EF4-FFF2-40B4-BE49-F238E27FC236}">
                <a16:creationId xmlns:a16="http://schemas.microsoft.com/office/drawing/2014/main" id="{10A23449-6507-4572-BE10-0D6C35E7BA87}"/>
              </a:ext>
            </a:extLst>
          </p:cNvPr>
          <p:cNvSpPr txBox="1"/>
          <p:nvPr/>
        </p:nvSpPr>
        <p:spPr>
          <a:xfrm>
            <a:off x="47279" y="3342484"/>
            <a:ext cx="2991521" cy="523220"/>
          </a:xfrm>
          <a:prstGeom prst="rect">
            <a:avLst/>
          </a:prstGeom>
          <a:noFill/>
        </p:spPr>
        <p:txBody>
          <a:bodyPr wrap="square" rtlCol="0">
            <a:spAutoFit/>
          </a:bodyPr>
          <a:lstStyle/>
          <a:p>
            <a:r>
              <a:rPr lang="en-US" altLang="ko-KR" sz="2800" b="1" dirty="0">
                <a:solidFill>
                  <a:schemeClr val="bg1"/>
                </a:solidFill>
                <a:cs typeface="Arial" panose="020B0604020202020204" pitchFamily="34" charset="0"/>
              </a:rPr>
              <a:t>FDOT COMPASS</a:t>
            </a:r>
            <a:endParaRPr lang="ko-KR" altLang="en-US" sz="2800" b="1" dirty="0">
              <a:solidFill>
                <a:schemeClr val="bg1"/>
              </a:solidFill>
              <a:cs typeface="Arial" panose="020B0604020202020204" pitchFamily="34" charset="0"/>
            </a:endParaRPr>
          </a:p>
        </p:txBody>
      </p:sp>
      <p:sp>
        <p:nvSpPr>
          <p:cNvPr id="74" name="TextBox 73">
            <a:extLst>
              <a:ext uri="{FF2B5EF4-FFF2-40B4-BE49-F238E27FC236}">
                <a16:creationId xmlns:a16="http://schemas.microsoft.com/office/drawing/2014/main" id="{8F98C15B-6C7F-433C-B537-5EF231CE5827}"/>
              </a:ext>
            </a:extLst>
          </p:cNvPr>
          <p:cNvSpPr txBox="1"/>
          <p:nvPr/>
        </p:nvSpPr>
        <p:spPr>
          <a:xfrm>
            <a:off x="3450976" y="2559280"/>
            <a:ext cx="7306235" cy="775918"/>
          </a:xfrm>
          <a:prstGeom prst="rect">
            <a:avLst/>
          </a:prstGeom>
          <a:noFill/>
        </p:spPr>
        <p:txBody>
          <a:bodyPr wrap="square" rtlCol="0">
            <a:spAutoFit/>
          </a:bodyPr>
          <a:lstStyle/>
          <a:p>
            <a:pPr marL="0" marR="0" indent="0" algn="l">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 </a:t>
            </a:r>
          </a:p>
          <a:p>
            <a:pPr algn="just"/>
            <a:endParaRPr lang="en-US" dirty="0">
              <a:solidFill>
                <a:srgbClr val="414042"/>
              </a:solidFill>
            </a:endParaRPr>
          </a:p>
        </p:txBody>
      </p:sp>
      <p:grpSp>
        <p:nvGrpSpPr>
          <p:cNvPr id="4" name="Group 3">
            <a:extLst>
              <a:ext uri="{FF2B5EF4-FFF2-40B4-BE49-F238E27FC236}">
                <a16:creationId xmlns:a16="http://schemas.microsoft.com/office/drawing/2014/main" id="{0FEB34CD-D8C8-D677-C489-ADC64221D365}"/>
              </a:ext>
            </a:extLst>
          </p:cNvPr>
          <p:cNvGrpSpPr/>
          <p:nvPr/>
        </p:nvGrpSpPr>
        <p:grpSpPr>
          <a:xfrm>
            <a:off x="177418" y="459358"/>
            <a:ext cx="2228850" cy="702140"/>
            <a:chOff x="3756123" y="1010060"/>
            <a:chExt cx="4098308" cy="1291063"/>
          </a:xfrm>
        </p:grpSpPr>
        <p:pic>
          <p:nvPicPr>
            <p:cNvPr id="5" name="Picture 4">
              <a:extLst>
                <a:ext uri="{FF2B5EF4-FFF2-40B4-BE49-F238E27FC236}">
                  <a16:creationId xmlns:a16="http://schemas.microsoft.com/office/drawing/2014/main" id="{10C1FD38-A3E8-48B8-5A81-C707BA8BBC6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56123" y="1025772"/>
              <a:ext cx="2511044" cy="1255522"/>
            </a:xfrm>
            <a:prstGeom prst="rect">
              <a:avLst/>
            </a:prstGeom>
          </p:spPr>
        </p:pic>
        <p:grpSp>
          <p:nvGrpSpPr>
            <p:cNvPr id="6" name="Group 5">
              <a:extLst>
                <a:ext uri="{FF2B5EF4-FFF2-40B4-BE49-F238E27FC236}">
                  <a16:creationId xmlns:a16="http://schemas.microsoft.com/office/drawing/2014/main" id="{3D8298FC-2835-19C4-4E30-AEB59FE9866C}"/>
                </a:ext>
              </a:extLst>
            </p:cNvPr>
            <p:cNvGrpSpPr/>
            <p:nvPr/>
          </p:nvGrpSpPr>
          <p:grpSpPr>
            <a:xfrm>
              <a:off x="6563366" y="1010060"/>
              <a:ext cx="1291065" cy="1291063"/>
              <a:chOff x="3726482" y="3206233"/>
              <a:chExt cx="1013900" cy="1013899"/>
            </a:xfrm>
          </p:grpSpPr>
          <p:pic>
            <p:nvPicPr>
              <p:cNvPr id="7" name="Image" descr="Image">
                <a:extLst>
                  <a:ext uri="{FF2B5EF4-FFF2-40B4-BE49-F238E27FC236}">
                    <a16:creationId xmlns:a16="http://schemas.microsoft.com/office/drawing/2014/main" id="{43B626D0-12AB-9E8A-1A73-9B59F447F362}"/>
                  </a:ext>
                </a:extLst>
              </p:cNvPr>
              <p:cNvPicPr>
                <a:picLocks noChangeAspect="1"/>
              </p:cNvPicPr>
              <p:nvPr/>
            </p:nvPicPr>
            <p:blipFill>
              <a:blip r:embed="rId3"/>
              <a:stretch>
                <a:fillRect/>
              </a:stretch>
            </p:blipFill>
            <p:spPr>
              <a:xfrm>
                <a:off x="3726482" y="3206233"/>
                <a:ext cx="1013900" cy="1013899"/>
              </a:xfrm>
              <a:prstGeom prst="rect">
                <a:avLst/>
              </a:prstGeom>
              <a:ln w="12700" cap="flat">
                <a:noFill/>
                <a:miter lim="400000"/>
              </a:ln>
              <a:effectLst/>
            </p:spPr>
          </p:pic>
          <p:pic>
            <p:nvPicPr>
              <p:cNvPr id="8" name="FDOT_COMPASS.png" descr="FDOT_COMPASS.png">
                <a:extLst>
                  <a:ext uri="{FF2B5EF4-FFF2-40B4-BE49-F238E27FC236}">
                    <a16:creationId xmlns:a16="http://schemas.microsoft.com/office/drawing/2014/main" id="{5A920965-7038-D3CC-0212-2A38AE5D9BFC}"/>
                  </a:ext>
                </a:extLst>
              </p:cNvPr>
              <p:cNvPicPr>
                <a:picLocks noChangeAspect="1"/>
              </p:cNvPicPr>
              <p:nvPr/>
            </p:nvPicPr>
            <p:blipFill>
              <a:blip r:embed="rId4"/>
              <a:stretch>
                <a:fillRect/>
              </a:stretch>
            </p:blipFill>
            <p:spPr>
              <a:xfrm>
                <a:off x="3776664" y="3236459"/>
                <a:ext cx="914400" cy="914400"/>
              </a:xfrm>
              <a:prstGeom prst="rect">
                <a:avLst/>
              </a:prstGeom>
              <a:ln w="12700" cap="flat">
                <a:noFill/>
                <a:miter lim="400000"/>
              </a:ln>
              <a:effectLst/>
            </p:spPr>
          </p:pic>
        </p:grpSp>
      </p:grpSp>
      <p:sp>
        <p:nvSpPr>
          <p:cNvPr id="2" name="TextBox 1">
            <a:extLst>
              <a:ext uri="{FF2B5EF4-FFF2-40B4-BE49-F238E27FC236}">
                <a16:creationId xmlns:a16="http://schemas.microsoft.com/office/drawing/2014/main" id="{F28CAFFF-8E2C-AA98-0FC0-C1B0247C12A2}"/>
              </a:ext>
            </a:extLst>
          </p:cNvPr>
          <p:cNvSpPr txBox="1"/>
          <p:nvPr/>
        </p:nvSpPr>
        <p:spPr>
          <a:xfrm>
            <a:off x="3574766" y="3805514"/>
            <a:ext cx="7708392" cy="2246769"/>
          </a:xfrm>
          <a:prstGeom prst="rect">
            <a:avLst/>
          </a:prstGeom>
          <a:noFill/>
        </p:spPr>
        <p:txBody>
          <a:bodyPr wrap="square" rtlCol="0">
            <a:spAutoFit/>
          </a:bodyPr>
          <a:lstStyle/>
          <a:p>
            <a:pPr algn="just"/>
            <a:r>
              <a:rPr lang="en-US" altLang="ko-KR" sz="1400" dirty="0">
                <a:solidFill>
                  <a:srgbClr val="414042"/>
                </a:solidFill>
              </a:rPr>
              <a:t>The Florida Department of Transportation (FDOT) is committed to ensuring that the state’s infrastructure will efficiently serve residents and visitors, now and in the future, with an emphasis on embracing the communities we serve to achieve their vision and meet their transportation needs.</a:t>
            </a:r>
          </a:p>
          <a:p>
            <a:pPr algn="just"/>
            <a:endParaRPr lang="en-US" altLang="ko-KR" sz="1400" dirty="0">
              <a:solidFill>
                <a:srgbClr val="414042"/>
              </a:solidFill>
            </a:endParaRPr>
          </a:p>
          <a:p>
            <a:pPr algn="just"/>
            <a:r>
              <a:rPr lang="en-US" altLang="ko-KR" sz="1400" dirty="0">
                <a:solidFill>
                  <a:srgbClr val="414042"/>
                </a:solidFill>
              </a:rPr>
              <a:t>The Department focuses on key areas to achieve that, including safety, resiliency, supply chain, technology, and workforce development. Each of these elements touches the lives of the people who use our roadways.</a:t>
            </a:r>
          </a:p>
          <a:p>
            <a:pPr algn="just"/>
            <a:endParaRPr lang="en-US" altLang="ko-KR" sz="1400" dirty="0">
              <a:solidFill>
                <a:srgbClr val="414042"/>
              </a:solidFill>
            </a:endParaRPr>
          </a:p>
          <a:p>
            <a:pPr algn="just"/>
            <a:r>
              <a:rPr lang="en-US" altLang="ko-KR" sz="1400" dirty="0">
                <a:solidFill>
                  <a:srgbClr val="414042"/>
                </a:solidFill>
              </a:rPr>
              <a:t>FDOT understands the community’s unique needs and builds a transportation system that improves connectivity, enhances the quality of life, and achieves a shared community vision.</a:t>
            </a:r>
          </a:p>
        </p:txBody>
      </p:sp>
      <p:pic>
        <p:nvPicPr>
          <p:cNvPr id="9" name="Picture 8">
            <a:extLst>
              <a:ext uri="{FF2B5EF4-FFF2-40B4-BE49-F238E27FC236}">
                <a16:creationId xmlns:a16="http://schemas.microsoft.com/office/drawing/2014/main" id="{F0FD777E-386B-98CA-AC6C-C5FD4AEACC56}"/>
              </a:ext>
            </a:extLst>
          </p:cNvPr>
          <p:cNvPicPr>
            <a:picLocks noChangeAspect="1"/>
          </p:cNvPicPr>
          <p:nvPr/>
        </p:nvPicPr>
        <p:blipFill>
          <a:blip r:embed="rId5"/>
          <a:stretch>
            <a:fillRect/>
          </a:stretch>
        </p:blipFill>
        <p:spPr>
          <a:xfrm>
            <a:off x="4579890" y="254331"/>
            <a:ext cx="5873231" cy="3268472"/>
          </a:xfrm>
          <a:prstGeom prst="rect">
            <a:avLst/>
          </a:prstGeom>
        </p:spPr>
      </p:pic>
    </p:spTree>
    <p:extLst>
      <p:ext uri="{BB962C8B-B14F-4D97-AF65-F5344CB8AC3E}">
        <p14:creationId xmlns:p14="http://schemas.microsoft.com/office/powerpoint/2010/main" val="36957573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text on a black background&#10;&#10;Description automatically generated">
            <a:extLst>
              <a:ext uri="{FF2B5EF4-FFF2-40B4-BE49-F238E27FC236}">
                <a16:creationId xmlns:a16="http://schemas.microsoft.com/office/drawing/2014/main" id="{9EE9B2F4-1596-FEFD-56A6-39E2655E86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88" y="385665"/>
            <a:ext cx="1616270" cy="808135"/>
          </a:xfrm>
          <a:prstGeom prst="rect">
            <a:avLst/>
          </a:prstGeom>
        </p:spPr>
      </p:pic>
      <p:grpSp>
        <p:nvGrpSpPr>
          <p:cNvPr id="3" name="Group 2">
            <a:extLst>
              <a:ext uri="{FF2B5EF4-FFF2-40B4-BE49-F238E27FC236}">
                <a16:creationId xmlns:a16="http://schemas.microsoft.com/office/drawing/2014/main" id="{BFDC2EAA-DF77-FDCF-64CB-3041F8439483}"/>
              </a:ext>
            </a:extLst>
          </p:cNvPr>
          <p:cNvGrpSpPr/>
          <p:nvPr/>
        </p:nvGrpSpPr>
        <p:grpSpPr>
          <a:xfrm>
            <a:off x="1918860" y="382618"/>
            <a:ext cx="831013" cy="831012"/>
            <a:chOff x="3726482" y="3206233"/>
            <a:chExt cx="1013900" cy="1013899"/>
          </a:xfrm>
        </p:grpSpPr>
        <p:pic>
          <p:nvPicPr>
            <p:cNvPr id="10" name="Image" descr="Image">
              <a:extLst>
                <a:ext uri="{FF2B5EF4-FFF2-40B4-BE49-F238E27FC236}">
                  <a16:creationId xmlns:a16="http://schemas.microsoft.com/office/drawing/2014/main" id="{251B3D3E-0C41-5CBD-CEA2-406058B2E71E}"/>
                </a:ext>
              </a:extLst>
            </p:cNvPr>
            <p:cNvPicPr>
              <a:picLocks noChangeAspect="1"/>
            </p:cNvPicPr>
            <p:nvPr/>
          </p:nvPicPr>
          <p:blipFill>
            <a:blip r:embed="rId4"/>
            <a:stretch>
              <a:fillRect/>
            </a:stretch>
          </p:blipFill>
          <p:spPr>
            <a:xfrm>
              <a:off x="3726482" y="3206233"/>
              <a:ext cx="1013900" cy="1013899"/>
            </a:xfrm>
            <a:prstGeom prst="rect">
              <a:avLst/>
            </a:prstGeom>
            <a:ln w="12700" cap="flat">
              <a:noFill/>
              <a:miter lim="400000"/>
            </a:ln>
            <a:effectLst/>
          </p:spPr>
        </p:pic>
        <p:pic>
          <p:nvPicPr>
            <p:cNvPr id="13" name="FDOT_COMPASS.png" descr="FDOT_COMPASS.png">
              <a:extLst>
                <a:ext uri="{FF2B5EF4-FFF2-40B4-BE49-F238E27FC236}">
                  <a16:creationId xmlns:a16="http://schemas.microsoft.com/office/drawing/2014/main" id="{945E04E0-AD40-0082-3582-B91F72E8757C}"/>
                </a:ext>
              </a:extLst>
            </p:cNvPr>
            <p:cNvPicPr>
              <a:picLocks noChangeAspect="1"/>
            </p:cNvPicPr>
            <p:nvPr/>
          </p:nvPicPr>
          <p:blipFill>
            <a:blip r:embed="rId5"/>
            <a:stretch>
              <a:fillRect/>
            </a:stretch>
          </p:blipFill>
          <p:spPr>
            <a:xfrm>
              <a:off x="3776664" y="3236459"/>
              <a:ext cx="914400" cy="914400"/>
            </a:xfrm>
            <a:prstGeom prst="rect">
              <a:avLst/>
            </a:prstGeom>
            <a:ln w="12700" cap="flat">
              <a:noFill/>
              <a:miter lim="400000"/>
            </a:ln>
            <a:effectLst/>
          </p:spPr>
        </p:pic>
      </p:grpSp>
      <p:sp>
        <p:nvSpPr>
          <p:cNvPr id="17" name="TextBox 16">
            <a:extLst>
              <a:ext uri="{FF2B5EF4-FFF2-40B4-BE49-F238E27FC236}">
                <a16:creationId xmlns:a16="http://schemas.microsoft.com/office/drawing/2014/main" id="{1D1E78FC-2D85-1C8E-3A04-E5566BC0B080}"/>
              </a:ext>
            </a:extLst>
          </p:cNvPr>
          <p:cNvSpPr txBox="1"/>
          <p:nvPr/>
        </p:nvSpPr>
        <p:spPr>
          <a:xfrm>
            <a:off x="206818" y="3157451"/>
            <a:ext cx="2672443" cy="2246769"/>
          </a:xfrm>
          <a:prstGeom prst="rect">
            <a:avLst/>
          </a:prstGeom>
          <a:noFill/>
        </p:spPr>
        <p:txBody>
          <a:bodyPr wrap="square" rtlCol="0">
            <a:spAutoFit/>
          </a:bodyPr>
          <a:lstStyle/>
          <a:p>
            <a:r>
              <a:rPr lang="en-US" altLang="ko-KR" sz="2800" b="1" dirty="0">
                <a:solidFill>
                  <a:schemeClr val="bg1"/>
                </a:solidFill>
                <a:cs typeface="Arial" panose="020B0604020202020204" pitchFamily="34" charset="0"/>
              </a:rPr>
              <a:t>PROJECT LOCATION MAP AND PURPOSE</a:t>
            </a:r>
          </a:p>
          <a:p>
            <a:endParaRPr lang="en-US" altLang="ko-KR" sz="2800" b="1" dirty="0">
              <a:solidFill>
                <a:schemeClr val="bg1"/>
              </a:solidFill>
              <a:cs typeface="Arial" panose="020B0604020202020204" pitchFamily="34" charset="0"/>
            </a:endParaRPr>
          </a:p>
          <a:p>
            <a:endParaRPr lang="ko-KR" altLang="en-US" sz="2800" b="1" dirty="0">
              <a:solidFill>
                <a:schemeClr val="bg1"/>
              </a:solidFill>
              <a:cs typeface="Arial" panose="020B0604020202020204" pitchFamily="34" charset="0"/>
            </a:endParaRPr>
          </a:p>
        </p:txBody>
      </p:sp>
      <p:sp>
        <p:nvSpPr>
          <p:cNvPr id="11" name="TextBox 10">
            <a:extLst>
              <a:ext uri="{FF2B5EF4-FFF2-40B4-BE49-F238E27FC236}">
                <a16:creationId xmlns:a16="http://schemas.microsoft.com/office/drawing/2014/main" id="{ED8B5913-2B46-89F4-196C-A171CD578BBA}"/>
              </a:ext>
            </a:extLst>
          </p:cNvPr>
          <p:cNvSpPr txBox="1"/>
          <p:nvPr/>
        </p:nvSpPr>
        <p:spPr>
          <a:xfrm>
            <a:off x="4101416" y="437036"/>
            <a:ext cx="6880241" cy="541046"/>
          </a:xfrm>
          <a:prstGeom prst="rect">
            <a:avLst/>
          </a:prstGeom>
          <a:noFill/>
        </p:spPr>
        <p:txBody>
          <a:bodyPr wrap="square">
            <a:spAutoFit/>
          </a:bodyPr>
          <a:lstStyle/>
          <a:p>
            <a:pPr algn="ctr">
              <a:lnSpc>
                <a:spcPct val="80000"/>
              </a:lnSpc>
            </a:pPr>
            <a:r>
              <a:rPr lang="en-US" sz="1800" b="1" dirty="0">
                <a:solidFill>
                  <a:schemeClr val="tx1"/>
                </a:solidFill>
              </a:rPr>
              <a:t>447808-1 and 443905-1: SR 90/US-41/SW 7 Street from east of 27         Avenue to Brickell Avenue</a:t>
            </a:r>
          </a:p>
        </p:txBody>
      </p:sp>
      <p:sp>
        <p:nvSpPr>
          <p:cNvPr id="6" name="TextBox 5">
            <a:extLst>
              <a:ext uri="{FF2B5EF4-FFF2-40B4-BE49-F238E27FC236}">
                <a16:creationId xmlns:a16="http://schemas.microsoft.com/office/drawing/2014/main" id="{851B0548-D14E-0E89-57B8-9C652F8E2C3A}"/>
              </a:ext>
            </a:extLst>
          </p:cNvPr>
          <p:cNvSpPr txBox="1"/>
          <p:nvPr/>
        </p:nvSpPr>
        <p:spPr>
          <a:xfrm>
            <a:off x="3829615" y="5497634"/>
            <a:ext cx="7423842" cy="923330"/>
          </a:xfrm>
          <a:prstGeom prst="rect">
            <a:avLst/>
          </a:prstGeom>
          <a:noFill/>
        </p:spPr>
        <p:txBody>
          <a:bodyPr wrap="square">
            <a:spAutoFit/>
          </a:bodyPr>
          <a:lstStyle/>
          <a:p>
            <a:pPr algn="ctr"/>
            <a:r>
              <a:rPr lang="en-US" sz="1800" b="0" dirty="0"/>
              <a:t>The primary purpose of this RRR (Resurfacing, Restoration and Rehabilitation) project is to preserve and extend the life of the pavement, as well as enhance roadway safety.</a:t>
            </a:r>
          </a:p>
        </p:txBody>
      </p:sp>
      <p:pic>
        <p:nvPicPr>
          <p:cNvPr id="7" name="Picture 6">
            <a:extLst>
              <a:ext uri="{FF2B5EF4-FFF2-40B4-BE49-F238E27FC236}">
                <a16:creationId xmlns:a16="http://schemas.microsoft.com/office/drawing/2014/main" id="{776F2FA3-8EEC-EEEC-E968-C746063611CA}"/>
              </a:ext>
            </a:extLst>
          </p:cNvPr>
          <p:cNvPicPr>
            <a:picLocks noChangeAspect="1"/>
          </p:cNvPicPr>
          <p:nvPr/>
        </p:nvPicPr>
        <p:blipFill>
          <a:blip r:embed="rId6"/>
          <a:stretch>
            <a:fillRect/>
          </a:stretch>
        </p:blipFill>
        <p:spPr>
          <a:xfrm>
            <a:off x="4101416" y="1112604"/>
            <a:ext cx="7019926" cy="4221072"/>
          </a:xfrm>
          <a:prstGeom prst="rect">
            <a:avLst/>
          </a:prstGeom>
        </p:spPr>
      </p:pic>
    </p:spTree>
    <p:extLst>
      <p:ext uri="{BB962C8B-B14F-4D97-AF65-F5344CB8AC3E}">
        <p14:creationId xmlns:p14="http://schemas.microsoft.com/office/powerpoint/2010/main" val="759734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TextBox 78">
            <a:extLst>
              <a:ext uri="{FF2B5EF4-FFF2-40B4-BE49-F238E27FC236}">
                <a16:creationId xmlns:a16="http://schemas.microsoft.com/office/drawing/2014/main" id="{C04C81EF-C36C-443B-8466-066DF7880A8A}"/>
              </a:ext>
            </a:extLst>
          </p:cNvPr>
          <p:cNvSpPr txBox="1"/>
          <p:nvPr/>
        </p:nvSpPr>
        <p:spPr>
          <a:xfrm>
            <a:off x="6314144" y="1769316"/>
            <a:ext cx="2457750" cy="1815882"/>
          </a:xfrm>
          <a:prstGeom prst="rect">
            <a:avLst/>
          </a:prstGeom>
          <a:noFill/>
        </p:spPr>
        <p:txBody>
          <a:bodyPr wrap="square" rtlCol="0">
            <a:spAutoFit/>
          </a:bodyPr>
          <a:lstStyle>
            <a:defPPr>
              <a:defRPr lang="ko-KR"/>
            </a:defPPr>
            <a:lvl1pPr>
              <a:defRPr sz="1100">
                <a:solidFill>
                  <a:schemeClr val="tx1">
                    <a:lumMod val="75000"/>
                    <a:lumOff val="25000"/>
                  </a:schemeClr>
                </a:solidFill>
              </a:defRPr>
            </a:lvl1pPr>
          </a:lstStyle>
          <a:p>
            <a:pPr marL="285750" indent="-285750">
              <a:buFont typeface="Arial" panose="020B0604020202020204" pitchFamily="34" charset="0"/>
              <a:buChar char="•"/>
            </a:pPr>
            <a:r>
              <a:rPr lang="en-US" sz="1400" dirty="0">
                <a:solidFill>
                  <a:srgbClr val="414042"/>
                </a:solidFill>
              </a:rPr>
              <a:t>Enhancing signalization at          several intersections </a:t>
            </a:r>
          </a:p>
          <a:p>
            <a:pPr marL="285750" indent="-285750">
              <a:buFont typeface="Arial" panose="020B0604020202020204" pitchFamily="34" charset="0"/>
              <a:buChar char="•"/>
            </a:pPr>
            <a:r>
              <a:rPr lang="en-US" sz="1400" dirty="0">
                <a:solidFill>
                  <a:srgbClr val="414042"/>
                </a:solidFill>
              </a:rPr>
              <a:t>Upgrading roadway and               pedestrian signage, curb     ramps and lighting at          several intersections</a:t>
            </a:r>
          </a:p>
          <a:p>
            <a:pPr marL="285750" indent="-285750">
              <a:buFont typeface="Arial" panose="020B0604020202020204" pitchFamily="34" charset="0"/>
              <a:buChar char="•"/>
            </a:pPr>
            <a:r>
              <a:rPr lang="en-US" sz="1400" dirty="0">
                <a:solidFill>
                  <a:srgbClr val="414042"/>
                </a:solidFill>
              </a:rPr>
              <a:t>Closing SW 4 Avenue at SW 7 Street</a:t>
            </a:r>
          </a:p>
        </p:txBody>
      </p:sp>
      <p:grpSp>
        <p:nvGrpSpPr>
          <p:cNvPr id="2" name="Group 1">
            <a:extLst>
              <a:ext uri="{FF2B5EF4-FFF2-40B4-BE49-F238E27FC236}">
                <a16:creationId xmlns:a16="http://schemas.microsoft.com/office/drawing/2014/main" id="{826B8EB6-6490-5F33-6BB6-3E4E20071B3B}"/>
              </a:ext>
            </a:extLst>
          </p:cNvPr>
          <p:cNvGrpSpPr/>
          <p:nvPr/>
        </p:nvGrpSpPr>
        <p:grpSpPr>
          <a:xfrm>
            <a:off x="177418" y="336377"/>
            <a:ext cx="2527682" cy="796279"/>
            <a:chOff x="3756123" y="1010060"/>
            <a:chExt cx="4098308" cy="1291063"/>
          </a:xfrm>
        </p:grpSpPr>
        <p:pic>
          <p:nvPicPr>
            <p:cNvPr id="3" name="Picture 2">
              <a:extLst>
                <a:ext uri="{FF2B5EF4-FFF2-40B4-BE49-F238E27FC236}">
                  <a16:creationId xmlns:a16="http://schemas.microsoft.com/office/drawing/2014/main" id="{CAEF4BD5-4385-9026-723E-A2327BC7167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56123" y="1025773"/>
              <a:ext cx="2511042" cy="1255521"/>
            </a:xfrm>
            <a:prstGeom prst="rect">
              <a:avLst/>
            </a:prstGeom>
          </p:spPr>
        </p:pic>
        <p:grpSp>
          <p:nvGrpSpPr>
            <p:cNvPr id="4" name="Group 3">
              <a:extLst>
                <a:ext uri="{FF2B5EF4-FFF2-40B4-BE49-F238E27FC236}">
                  <a16:creationId xmlns:a16="http://schemas.microsoft.com/office/drawing/2014/main" id="{F27EBF89-B94E-9219-2656-9C1C1A847944}"/>
                </a:ext>
              </a:extLst>
            </p:cNvPr>
            <p:cNvGrpSpPr/>
            <p:nvPr/>
          </p:nvGrpSpPr>
          <p:grpSpPr>
            <a:xfrm>
              <a:off x="6563366" y="1010060"/>
              <a:ext cx="1291065" cy="1291063"/>
              <a:chOff x="3726482" y="3206233"/>
              <a:chExt cx="1013900" cy="1013899"/>
            </a:xfrm>
          </p:grpSpPr>
          <p:pic>
            <p:nvPicPr>
              <p:cNvPr id="5" name="Image" descr="Image">
                <a:extLst>
                  <a:ext uri="{FF2B5EF4-FFF2-40B4-BE49-F238E27FC236}">
                    <a16:creationId xmlns:a16="http://schemas.microsoft.com/office/drawing/2014/main" id="{9D968848-3BD0-976C-98BD-AE96613C0DD5}"/>
                  </a:ext>
                </a:extLst>
              </p:cNvPr>
              <p:cNvPicPr>
                <a:picLocks noChangeAspect="1"/>
              </p:cNvPicPr>
              <p:nvPr/>
            </p:nvPicPr>
            <p:blipFill>
              <a:blip r:embed="rId4"/>
              <a:stretch>
                <a:fillRect/>
              </a:stretch>
            </p:blipFill>
            <p:spPr>
              <a:xfrm>
                <a:off x="3726482" y="3206233"/>
                <a:ext cx="1013900" cy="1013899"/>
              </a:xfrm>
              <a:prstGeom prst="rect">
                <a:avLst/>
              </a:prstGeom>
              <a:ln w="12700" cap="flat">
                <a:noFill/>
                <a:miter lim="400000"/>
              </a:ln>
              <a:effectLst/>
            </p:spPr>
          </p:pic>
          <p:pic>
            <p:nvPicPr>
              <p:cNvPr id="6" name="FDOT_COMPASS.png" descr="FDOT_COMPASS.png">
                <a:extLst>
                  <a:ext uri="{FF2B5EF4-FFF2-40B4-BE49-F238E27FC236}">
                    <a16:creationId xmlns:a16="http://schemas.microsoft.com/office/drawing/2014/main" id="{EE3D22D0-296D-7C1F-F460-E94DECAD73F5}"/>
                  </a:ext>
                </a:extLst>
              </p:cNvPr>
              <p:cNvPicPr>
                <a:picLocks noChangeAspect="1"/>
              </p:cNvPicPr>
              <p:nvPr/>
            </p:nvPicPr>
            <p:blipFill>
              <a:blip r:embed="rId5"/>
              <a:stretch>
                <a:fillRect/>
              </a:stretch>
            </p:blipFill>
            <p:spPr>
              <a:xfrm>
                <a:off x="3776664" y="3236459"/>
                <a:ext cx="914400" cy="914400"/>
              </a:xfrm>
              <a:prstGeom prst="rect">
                <a:avLst/>
              </a:prstGeom>
              <a:ln w="12700" cap="flat">
                <a:noFill/>
                <a:miter lim="400000"/>
              </a:ln>
              <a:effectLst/>
            </p:spPr>
          </p:pic>
        </p:grpSp>
      </p:grpSp>
      <p:sp>
        <p:nvSpPr>
          <p:cNvPr id="7" name="TextBox 6">
            <a:extLst>
              <a:ext uri="{FF2B5EF4-FFF2-40B4-BE49-F238E27FC236}">
                <a16:creationId xmlns:a16="http://schemas.microsoft.com/office/drawing/2014/main" id="{90DD295D-89D6-9D7B-D831-2B1FD1EEF865}"/>
              </a:ext>
            </a:extLst>
          </p:cNvPr>
          <p:cNvSpPr txBox="1"/>
          <p:nvPr/>
        </p:nvSpPr>
        <p:spPr>
          <a:xfrm>
            <a:off x="177418" y="3140090"/>
            <a:ext cx="2672443" cy="1384995"/>
          </a:xfrm>
          <a:prstGeom prst="rect">
            <a:avLst/>
          </a:prstGeom>
          <a:noFill/>
        </p:spPr>
        <p:txBody>
          <a:bodyPr wrap="square" rtlCol="0">
            <a:spAutoFit/>
          </a:bodyPr>
          <a:lstStyle/>
          <a:p>
            <a:r>
              <a:rPr lang="en-US" altLang="ko-KR" sz="2800" b="1" dirty="0">
                <a:solidFill>
                  <a:schemeClr val="bg1"/>
                </a:solidFill>
                <a:cs typeface="Arial" panose="020B0604020202020204" pitchFamily="34" charset="0"/>
              </a:rPr>
              <a:t>PROJECT SCOPE</a:t>
            </a:r>
          </a:p>
          <a:p>
            <a:endParaRPr lang="en-US" altLang="ko-KR" sz="2800" b="1" dirty="0">
              <a:solidFill>
                <a:schemeClr val="bg1"/>
              </a:solidFill>
              <a:cs typeface="Arial" panose="020B0604020202020204" pitchFamily="34" charset="0"/>
            </a:endParaRPr>
          </a:p>
          <a:p>
            <a:endParaRPr lang="ko-KR" altLang="en-US" sz="2800" b="1" dirty="0">
              <a:solidFill>
                <a:schemeClr val="bg1"/>
              </a:solidFill>
              <a:cs typeface="Arial" panose="020B0604020202020204" pitchFamily="34" charset="0"/>
            </a:endParaRPr>
          </a:p>
        </p:txBody>
      </p:sp>
      <p:pic>
        <p:nvPicPr>
          <p:cNvPr id="8" name="Picture 7" descr="A circle with a safety vest on it&#10;&#10;Description automatically generated">
            <a:extLst>
              <a:ext uri="{FF2B5EF4-FFF2-40B4-BE49-F238E27FC236}">
                <a16:creationId xmlns:a16="http://schemas.microsoft.com/office/drawing/2014/main" id="{545EFB28-79D2-13BE-2AE3-4A0723F8E2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03356" y="221170"/>
            <a:ext cx="1474928" cy="1474928"/>
          </a:xfrm>
          <a:prstGeom prst="rect">
            <a:avLst/>
          </a:prstGeom>
        </p:spPr>
      </p:pic>
      <p:pic>
        <p:nvPicPr>
          <p:cNvPr id="9" name="Picture 8" descr="A logo of handshake in a circle&#10;&#10;Description automatically generated">
            <a:extLst>
              <a:ext uri="{FF2B5EF4-FFF2-40B4-BE49-F238E27FC236}">
                <a16:creationId xmlns:a16="http://schemas.microsoft.com/office/drawing/2014/main" id="{0B3FBCB3-06CE-DE86-27B9-A2F20FC9623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06032" y="221170"/>
            <a:ext cx="1474928" cy="1474928"/>
          </a:xfrm>
          <a:prstGeom prst="rect">
            <a:avLst/>
          </a:prstGeom>
        </p:spPr>
      </p:pic>
      <p:pic>
        <p:nvPicPr>
          <p:cNvPr id="10" name="Picture 9" descr="A green and white circular sign with text&#10;&#10;Description automatically generated">
            <a:extLst>
              <a:ext uri="{FF2B5EF4-FFF2-40B4-BE49-F238E27FC236}">
                <a16:creationId xmlns:a16="http://schemas.microsoft.com/office/drawing/2014/main" id="{6E58EB9A-6B0A-8EDC-41E5-07D8FDC09F1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28661" y="257301"/>
            <a:ext cx="1407277" cy="1407277"/>
          </a:xfrm>
          <a:prstGeom prst="rect">
            <a:avLst/>
          </a:prstGeom>
        </p:spPr>
      </p:pic>
      <p:sp>
        <p:nvSpPr>
          <p:cNvPr id="12" name="TextBox 11">
            <a:extLst>
              <a:ext uri="{FF2B5EF4-FFF2-40B4-BE49-F238E27FC236}">
                <a16:creationId xmlns:a16="http://schemas.microsoft.com/office/drawing/2014/main" id="{A5256B13-772B-FB05-F2C9-2FF549FA0DFD}"/>
              </a:ext>
            </a:extLst>
          </p:cNvPr>
          <p:cNvSpPr txBox="1"/>
          <p:nvPr/>
        </p:nvSpPr>
        <p:spPr>
          <a:xfrm>
            <a:off x="9182197" y="1885283"/>
            <a:ext cx="2695485" cy="501676"/>
          </a:xfrm>
          <a:prstGeom prst="rect">
            <a:avLst/>
          </a:prstGeom>
          <a:noFill/>
        </p:spPr>
        <p:txBody>
          <a:bodyPr wrap="square" rtlCol="0">
            <a:spAutoFit/>
          </a:bodyPr>
          <a:lstStyle>
            <a:defPPr>
              <a:defRPr lang="ko-KR"/>
            </a:defPPr>
            <a:lvl1pPr>
              <a:defRPr sz="1100">
                <a:solidFill>
                  <a:schemeClr val="tx1">
                    <a:lumMod val="75000"/>
                    <a:lumOff val="25000"/>
                  </a:schemeClr>
                </a:solidFill>
              </a:defRPr>
            </a:lvl1pPr>
          </a:lstStyle>
          <a:p>
            <a:pPr marL="171450" indent="-171450">
              <a:lnSpc>
                <a:spcPct val="95000"/>
              </a:lnSpc>
              <a:buFont typeface="Arial" panose="020B0604020202020204" pitchFamily="34" charset="0"/>
              <a:buChar char="•"/>
            </a:pPr>
            <a:r>
              <a:rPr lang="en-US" altLang="ko-KR" sz="1400" dirty="0">
                <a:solidFill>
                  <a:srgbClr val="414042"/>
                </a:solidFill>
              </a:rPr>
              <a:t>Repaving and restriping the road</a:t>
            </a:r>
          </a:p>
        </p:txBody>
      </p:sp>
      <p:pic>
        <p:nvPicPr>
          <p:cNvPr id="14" name="Picture 13" descr="A purple and white button with white gears&#10;&#10;Description automatically generated">
            <a:extLst>
              <a:ext uri="{FF2B5EF4-FFF2-40B4-BE49-F238E27FC236}">
                <a16:creationId xmlns:a16="http://schemas.microsoft.com/office/drawing/2014/main" id="{09514089-BB6E-5B89-BB81-6B002EC99BC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11718" y="3658417"/>
            <a:ext cx="1447020" cy="1447020"/>
          </a:xfrm>
          <a:prstGeom prst="rect">
            <a:avLst/>
          </a:prstGeom>
        </p:spPr>
      </p:pic>
      <p:pic>
        <p:nvPicPr>
          <p:cNvPr id="15" name="Picture 14" descr="A blue circle with white text and a chain&#10;&#10;Description automatically generated">
            <a:extLst>
              <a:ext uri="{FF2B5EF4-FFF2-40B4-BE49-F238E27FC236}">
                <a16:creationId xmlns:a16="http://schemas.microsoft.com/office/drawing/2014/main" id="{67671367-4DC2-65CE-C21B-B4D7D286908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23681" y="3634353"/>
            <a:ext cx="1480820" cy="1480820"/>
          </a:xfrm>
          <a:prstGeom prst="rect">
            <a:avLst/>
          </a:prstGeom>
        </p:spPr>
      </p:pic>
      <p:pic>
        <p:nvPicPr>
          <p:cNvPr id="18" name="Picture 17" descr="A blue circle with white outline and text&#10;&#10;Description automatically generated">
            <a:extLst>
              <a:ext uri="{FF2B5EF4-FFF2-40B4-BE49-F238E27FC236}">
                <a16:creationId xmlns:a16="http://schemas.microsoft.com/office/drawing/2014/main" id="{F1825CF4-EFE1-2DF3-1A60-513ED597A3B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38828" y="3524276"/>
            <a:ext cx="1480820" cy="1480820"/>
          </a:xfrm>
          <a:prstGeom prst="rect">
            <a:avLst/>
          </a:prstGeom>
        </p:spPr>
      </p:pic>
      <p:sp>
        <p:nvSpPr>
          <p:cNvPr id="20" name="TextBox 19">
            <a:extLst>
              <a:ext uri="{FF2B5EF4-FFF2-40B4-BE49-F238E27FC236}">
                <a16:creationId xmlns:a16="http://schemas.microsoft.com/office/drawing/2014/main" id="{37DA0936-2238-888A-A5AB-C7C972D802A6}"/>
              </a:ext>
            </a:extLst>
          </p:cNvPr>
          <p:cNvSpPr txBox="1"/>
          <p:nvPr/>
        </p:nvSpPr>
        <p:spPr>
          <a:xfrm>
            <a:off x="9195359" y="5221636"/>
            <a:ext cx="2487304" cy="1384995"/>
          </a:xfrm>
          <a:prstGeom prst="rect">
            <a:avLst/>
          </a:prstGeom>
          <a:noFill/>
        </p:spPr>
        <p:txBody>
          <a:bodyPr wrap="square">
            <a:spAutoFit/>
          </a:bodyPr>
          <a:lstStyle/>
          <a:p>
            <a:pPr marL="285750" indent="-285750">
              <a:buFont typeface="Arial" panose="020B0604020202020204" pitchFamily="34" charset="0"/>
              <a:buChar char="•"/>
            </a:pPr>
            <a:r>
              <a:rPr lang="en-US" altLang="ko-KR" sz="1400" dirty="0">
                <a:solidFill>
                  <a:srgbClr val="414042"/>
                </a:solidFill>
              </a:rPr>
              <a:t>This project creates opportunities for contractors resulting in economic benefits for workers and the community</a:t>
            </a:r>
          </a:p>
        </p:txBody>
      </p:sp>
      <p:sp>
        <p:nvSpPr>
          <p:cNvPr id="21" name="TextBox 20">
            <a:extLst>
              <a:ext uri="{FF2B5EF4-FFF2-40B4-BE49-F238E27FC236}">
                <a16:creationId xmlns:a16="http://schemas.microsoft.com/office/drawing/2014/main" id="{98E2CE9C-3EE7-24EC-4BBA-0276A4E3D31B}"/>
              </a:ext>
            </a:extLst>
          </p:cNvPr>
          <p:cNvSpPr txBox="1"/>
          <p:nvPr/>
        </p:nvSpPr>
        <p:spPr>
          <a:xfrm>
            <a:off x="3446091" y="1838652"/>
            <a:ext cx="2457750" cy="1600438"/>
          </a:xfrm>
          <a:prstGeom prst="rect">
            <a:avLst/>
          </a:prstGeom>
          <a:noFill/>
        </p:spPr>
        <p:txBody>
          <a:bodyPr wrap="square" rtlCol="0">
            <a:spAutoFit/>
          </a:bodyPr>
          <a:lstStyle>
            <a:defPPr>
              <a:defRPr lang="ko-KR"/>
            </a:defPPr>
            <a:lvl1pPr>
              <a:defRPr sz="1100">
                <a:solidFill>
                  <a:schemeClr val="tx1">
                    <a:lumMod val="75000"/>
                    <a:lumOff val="25000"/>
                  </a:schemeClr>
                </a:solidFill>
              </a:defRPr>
            </a:lvl1pPr>
          </a:lstStyle>
          <a:p>
            <a:pPr marL="285750" indent="-285750">
              <a:buFont typeface="Arial" panose="020B0604020202020204" pitchFamily="34" charset="0"/>
              <a:buChar char="•"/>
            </a:pPr>
            <a:r>
              <a:rPr lang="en-US" sz="1400" dirty="0">
                <a:solidFill>
                  <a:srgbClr val="414042"/>
                </a:solidFill>
              </a:rPr>
              <a:t>Providing a midblock           crossing on SW 7 Street     between SW 18 Avenue     and SW 19 Avenue</a:t>
            </a:r>
          </a:p>
          <a:p>
            <a:pPr marL="285750" indent="-285750">
              <a:buFont typeface="Arial" panose="020B0604020202020204" pitchFamily="34" charset="0"/>
              <a:buChar char="•"/>
            </a:pPr>
            <a:r>
              <a:rPr lang="en-US" sz="1400" dirty="0">
                <a:solidFill>
                  <a:srgbClr val="414042"/>
                </a:solidFill>
              </a:rPr>
              <a:t>Installing new crosswalks   at several intersections</a:t>
            </a:r>
          </a:p>
          <a:p>
            <a:pPr marL="285750" indent="-285750">
              <a:buFont typeface="Arial" panose="020B0604020202020204" pitchFamily="34" charset="0"/>
              <a:buChar char="•"/>
            </a:pPr>
            <a:endParaRPr lang="en-US" sz="1400" dirty="0">
              <a:solidFill>
                <a:srgbClr val="414042"/>
              </a:solidFill>
            </a:endParaRPr>
          </a:p>
        </p:txBody>
      </p:sp>
      <p:sp>
        <p:nvSpPr>
          <p:cNvPr id="23" name="TextBox 22">
            <a:extLst>
              <a:ext uri="{FF2B5EF4-FFF2-40B4-BE49-F238E27FC236}">
                <a16:creationId xmlns:a16="http://schemas.microsoft.com/office/drawing/2014/main" id="{419D4A10-3016-787D-2434-64EEC2A82D81}"/>
              </a:ext>
            </a:extLst>
          </p:cNvPr>
          <p:cNvSpPr txBox="1"/>
          <p:nvPr/>
        </p:nvSpPr>
        <p:spPr>
          <a:xfrm>
            <a:off x="3335216" y="5329357"/>
            <a:ext cx="2457750" cy="1384995"/>
          </a:xfrm>
          <a:prstGeom prst="rect">
            <a:avLst/>
          </a:prstGeom>
          <a:noFill/>
        </p:spPr>
        <p:txBody>
          <a:bodyPr wrap="square">
            <a:spAutoFit/>
          </a:bodyPr>
          <a:lstStyle/>
          <a:p>
            <a:pPr marL="285750" indent="-285750">
              <a:buFont typeface="Arial" panose="020B0604020202020204" pitchFamily="34" charset="0"/>
              <a:buChar char="•"/>
            </a:pPr>
            <a:r>
              <a:rPr lang="en-US" sz="1400" dirty="0">
                <a:solidFill>
                  <a:srgbClr val="414042"/>
                </a:solidFill>
              </a:rPr>
              <a:t>Widening the I-95                southbound (SB) off-ramp at SW 7 Street to four lanes</a:t>
            </a:r>
          </a:p>
          <a:p>
            <a:pPr marL="285750" indent="-285750">
              <a:buFont typeface="Arial" panose="020B0604020202020204" pitchFamily="34" charset="0"/>
              <a:buChar char="•"/>
            </a:pPr>
            <a:r>
              <a:rPr lang="en-US" sz="1400" dirty="0">
                <a:solidFill>
                  <a:srgbClr val="414042"/>
                </a:solidFill>
              </a:rPr>
              <a:t>Closing SW 4 Avenue will    improve the operation at    the intersection </a:t>
            </a:r>
          </a:p>
        </p:txBody>
      </p:sp>
      <p:sp>
        <p:nvSpPr>
          <p:cNvPr id="24" name="TextBox 23">
            <a:extLst>
              <a:ext uri="{FF2B5EF4-FFF2-40B4-BE49-F238E27FC236}">
                <a16:creationId xmlns:a16="http://schemas.microsoft.com/office/drawing/2014/main" id="{6BE55931-2301-6CAA-4169-D55C61CC8BB0}"/>
              </a:ext>
            </a:extLst>
          </p:cNvPr>
          <p:cNvSpPr txBox="1"/>
          <p:nvPr/>
        </p:nvSpPr>
        <p:spPr>
          <a:xfrm>
            <a:off x="6399036" y="5329357"/>
            <a:ext cx="2487304" cy="523220"/>
          </a:xfrm>
          <a:prstGeom prst="rect">
            <a:avLst/>
          </a:prstGeom>
          <a:noFill/>
        </p:spPr>
        <p:txBody>
          <a:bodyPr wrap="square">
            <a:spAutoFit/>
          </a:bodyPr>
          <a:lstStyle/>
          <a:p>
            <a:pPr marL="285750" indent="-285750">
              <a:buFont typeface="Arial" panose="020B0604020202020204" pitchFamily="34" charset="0"/>
              <a:buChar char="•"/>
            </a:pPr>
            <a:r>
              <a:rPr lang="en-US" altLang="ko-KR" sz="1400" dirty="0">
                <a:solidFill>
                  <a:srgbClr val="414042"/>
                </a:solidFill>
              </a:rPr>
              <a:t>Upgrading lighting</a:t>
            </a:r>
          </a:p>
          <a:p>
            <a:pPr marL="285750" indent="-285750">
              <a:buFont typeface="Arial" panose="020B0604020202020204" pitchFamily="34" charset="0"/>
              <a:buChar char="•"/>
            </a:pPr>
            <a:endParaRPr lang="en-US" altLang="ko-KR" sz="1400" dirty="0">
              <a:solidFill>
                <a:srgbClr val="414042"/>
              </a:solidFill>
            </a:endParaRPr>
          </a:p>
        </p:txBody>
      </p:sp>
    </p:spTree>
    <p:extLst>
      <p:ext uri="{BB962C8B-B14F-4D97-AF65-F5344CB8AC3E}">
        <p14:creationId xmlns:p14="http://schemas.microsoft.com/office/powerpoint/2010/main" val="21432501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D610DB-E117-4B40-94D2-7692FEDF552D}"/>
            </a:ext>
          </a:extLst>
        </p:cNvPr>
        <p:cNvGrpSpPr/>
        <p:nvPr/>
      </p:nvGrpSpPr>
      <p:grpSpPr>
        <a:xfrm>
          <a:off x="0" y="0"/>
          <a:ext cx="0" cy="0"/>
          <a:chOff x="0" y="0"/>
          <a:chExt cx="0" cy="0"/>
        </a:xfrm>
      </p:grpSpPr>
      <p:grpSp>
        <p:nvGrpSpPr>
          <p:cNvPr id="35" name="Group 34">
            <a:extLst>
              <a:ext uri="{FF2B5EF4-FFF2-40B4-BE49-F238E27FC236}">
                <a16:creationId xmlns:a16="http://schemas.microsoft.com/office/drawing/2014/main" id="{75864EF1-3BBF-74C4-7779-E036C7174863}"/>
              </a:ext>
            </a:extLst>
          </p:cNvPr>
          <p:cNvGrpSpPr/>
          <p:nvPr/>
        </p:nvGrpSpPr>
        <p:grpSpPr>
          <a:xfrm>
            <a:off x="997928" y="98253"/>
            <a:ext cx="2228850" cy="702140"/>
            <a:chOff x="3756123" y="1010060"/>
            <a:chExt cx="4098308" cy="1291063"/>
          </a:xfrm>
        </p:grpSpPr>
        <p:pic>
          <p:nvPicPr>
            <p:cNvPr id="36" name="Picture 35">
              <a:extLst>
                <a:ext uri="{FF2B5EF4-FFF2-40B4-BE49-F238E27FC236}">
                  <a16:creationId xmlns:a16="http://schemas.microsoft.com/office/drawing/2014/main" id="{6D434F90-BF24-4104-62E7-BAA4DA025A0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56123" y="1025772"/>
              <a:ext cx="2511043" cy="1255521"/>
            </a:xfrm>
            <a:prstGeom prst="rect">
              <a:avLst/>
            </a:prstGeom>
          </p:spPr>
        </p:pic>
        <p:grpSp>
          <p:nvGrpSpPr>
            <p:cNvPr id="38" name="Group 37">
              <a:extLst>
                <a:ext uri="{FF2B5EF4-FFF2-40B4-BE49-F238E27FC236}">
                  <a16:creationId xmlns:a16="http://schemas.microsoft.com/office/drawing/2014/main" id="{5DA0FA3D-9930-0471-C2A3-1FE64D76FBFB}"/>
                </a:ext>
              </a:extLst>
            </p:cNvPr>
            <p:cNvGrpSpPr/>
            <p:nvPr/>
          </p:nvGrpSpPr>
          <p:grpSpPr>
            <a:xfrm>
              <a:off x="6563366" y="1010060"/>
              <a:ext cx="1291065" cy="1291063"/>
              <a:chOff x="3726482" y="3206233"/>
              <a:chExt cx="1013900" cy="1013899"/>
            </a:xfrm>
          </p:grpSpPr>
          <p:pic>
            <p:nvPicPr>
              <p:cNvPr id="39" name="Image" descr="Image">
                <a:extLst>
                  <a:ext uri="{FF2B5EF4-FFF2-40B4-BE49-F238E27FC236}">
                    <a16:creationId xmlns:a16="http://schemas.microsoft.com/office/drawing/2014/main" id="{064CA1D1-C075-7AB0-E139-3B03EE4CD485}"/>
                  </a:ext>
                </a:extLst>
              </p:cNvPr>
              <p:cNvPicPr>
                <a:picLocks noChangeAspect="1"/>
              </p:cNvPicPr>
              <p:nvPr/>
            </p:nvPicPr>
            <p:blipFill>
              <a:blip r:embed="rId3"/>
              <a:stretch>
                <a:fillRect/>
              </a:stretch>
            </p:blipFill>
            <p:spPr>
              <a:xfrm>
                <a:off x="3726482" y="3206233"/>
                <a:ext cx="1013900" cy="1013899"/>
              </a:xfrm>
              <a:prstGeom prst="rect">
                <a:avLst/>
              </a:prstGeom>
              <a:ln w="12700" cap="flat">
                <a:noFill/>
                <a:miter lim="400000"/>
              </a:ln>
              <a:effectLst/>
            </p:spPr>
          </p:pic>
          <p:pic>
            <p:nvPicPr>
              <p:cNvPr id="40" name="FDOT_COMPASS.png" descr="FDOT_COMPASS.png">
                <a:extLst>
                  <a:ext uri="{FF2B5EF4-FFF2-40B4-BE49-F238E27FC236}">
                    <a16:creationId xmlns:a16="http://schemas.microsoft.com/office/drawing/2014/main" id="{71A56F04-1C33-3806-E29A-5793152E368F}"/>
                  </a:ext>
                </a:extLst>
              </p:cNvPr>
              <p:cNvPicPr>
                <a:picLocks noChangeAspect="1"/>
              </p:cNvPicPr>
              <p:nvPr/>
            </p:nvPicPr>
            <p:blipFill>
              <a:blip r:embed="rId4"/>
              <a:stretch>
                <a:fillRect/>
              </a:stretch>
            </p:blipFill>
            <p:spPr>
              <a:xfrm>
                <a:off x="3776664" y="3236459"/>
                <a:ext cx="914400" cy="914400"/>
              </a:xfrm>
              <a:prstGeom prst="rect">
                <a:avLst/>
              </a:prstGeom>
              <a:ln w="12700" cap="flat">
                <a:noFill/>
                <a:miter lim="400000"/>
              </a:ln>
              <a:effectLst/>
            </p:spPr>
          </p:pic>
        </p:grpSp>
      </p:grpSp>
      <p:sp>
        <p:nvSpPr>
          <p:cNvPr id="2" name="Title 1">
            <a:extLst>
              <a:ext uri="{FF2B5EF4-FFF2-40B4-BE49-F238E27FC236}">
                <a16:creationId xmlns:a16="http://schemas.microsoft.com/office/drawing/2014/main" id="{82B54D1E-E878-41DA-6121-9B4A987E029B}"/>
              </a:ext>
            </a:extLst>
          </p:cNvPr>
          <p:cNvSpPr txBox="1">
            <a:spLocks/>
          </p:cNvSpPr>
          <p:nvPr/>
        </p:nvSpPr>
        <p:spPr>
          <a:xfrm>
            <a:off x="1885985" y="159863"/>
            <a:ext cx="9778740" cy="763600"/>
          </a:xfrm>
          <a:prstGeom prst="rect">
            <a:avLst/>
          </a:prstGeom>
        </p:spPr>
        <p:txBody>
          <a:bodyPr>
            <a:normAutofit fontScale="97500"/>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gn="ctr"/>
            <a:r>
              <a:rPr lang="en-US" sz="2100" b="1" dirty="0">
                <a:solidFill>
                  <a:srgbClr val="414042"/>
                </a:solidFill>
                <a:latin typeface="+mn-lt"/>
                <a:ea typeface="+mn-ea"/>
                <a:cs typeface="Arial" panose="020B0604020202020204" pitchFamily="34" charset="0"/>
              </a:rPr>
              <a:t>RESURFACING, REHABILITATION AND RESTORATION </a:t>
            </a:r>
          </a:p>
          <a:p>
            <a:pPr algn="ctr"/>
            <a:r>
              <a:rPr lang="en-US" sz="2100" b="1" dirty="0">
                <a:solidFill>
                  <a:srgbClr val="414042"/>
                </a:solidFill>
                <a:latin typeface="+mn-lt"/>
                <a:ea typeface="+mn-ea"/>
                <a:cs typeface="Arial" panose="020B0604020202020204" pitchFamily="34" charset="0"/>
              </a:rPr>
              <a:t>OF SW 7 STREET CORRIDOR</a:t>
            </a:r>
          </a:p>
        </p:txBody>
      </p:sp>
      <p:sp>
        <p:nvSpPr>
          <p:cNvPr id="6" name="TextBox 5">
            <a:extLst>
              <a:ext uri="{FF2B5EF4-FFF2-40B4-BE49-F238E27FC236}">
                <a16:creationId xmlns:a16="http://schemas.microsoft.com/office/drawing/2014/main" id="{90197D3D-BD21-A386-B00E-2646233D2DB3}"/>
              </a:ext>
            </a:extLst>
          </p:cNvPr>
          <p:cNvSpPr txBox="1"/>
          <p:nvPr/>
        </p:nvSpPr>
        <p:spPr>
          <a:xfrm>
            <a:off x="105277" y="5392136"/>
            <a:ext cx="6223334" cy="1231106"/>
          </a:xfrm>
          <a:prstGeom prst="rect">
            <a:avLst/>
          </a:prstGeom>
          <a:noFill/>
        </p:spPr>
        <p:txBody>
          <a:bodyPr wrap="square">
            <a:spAutoFit/>
          </a:bodyPr>
          <a:lstStyle/>
          <a:p>
            <a:pPr marL="285750" indent="-285750">
              <a:buFont typeface="Arial" panose="020B0604020202020204" pitchFamily="34" charset="0"/>
              <a:buChar char="•"/>
            </a:pPr>
            <a:r>
              <a:rPr lang="en-US" sz="1400" kern="0" dirty="0"/>
              <a:t>Improving Signalization at </a:t>
            </a:r>
            <a:r>
              <a:rPr lang="en-US" sz="1400" b="1" kern="0" dirty="0"/>
              <a:t>NINE</a:t>
            </a:r>
            <a:r>
              <a:rPr lang="en-US" sz="1400" kern="0" dirty="0"/>
              <a:t> intersections that are currently signalized          either by replacing or adding new features. </a:t>
            </a:r>
          </a:p>
          <a:p>
            <a:pPr marL="285750" indent="-285750">
              <a:buFont typeface="Arial" panose="020B0604020202020204" pitchFamily="34" charset="0"/>
              <a:buChar char="•"/>
            </a:pPr>
            <a:r>
              <a:rPr lang="en-US" sz="1400" kern="0" dirty="0"/>
              <a:t>Implementing full signalization by installing new features at </a:t>
            </a:r>
            <a:r>
              <a:rPr lang="en-US" sz="1400" b="1" kern="0" dirty="0"/>
              <a:t>FIVE</a:t>
            </a:r>
            <a:r>
              <a:rPr lang="en-US" sz="1400" kern="0" dirty="0"/>
              <a:t> intersections not currently or only partially signalized.</a:t>
            </a:r>
          </a:p>
          <a:p>
            <a:pPr marL="285750" indent="-285750">
              <a:buFont typeface="Arial" panose="020B0604020202020204" pitchFamily="34" charset="0"/>
              <a:buChar char="•"/>
            </a:pPr>
            <a:endParaRPr lang="en-US" dirty="0"/>
          </a:p>
        </p:txBody>
      </p:sp>
      <p:pic>
        <p:nvPicPr>
          <p:cNvPr id="7" name="Picture 6" descr="A logo of handshake in a circle">
            <a:extLst>
              <a:ext uri="{FF2B5EF4-FFF2-40B4-BE49-F238E27FC236}">
                <a16:creationId xmlns:a16="http://schemas.microsoft.com/office/drawing/2014/main" id="{A8C16651-C5A5-2F65-55A1-B7E4FEA691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5821" y="4156635"/>
            <a:ext cx="1143000" cy="1143000"/>
          </a:xfrm>
          <a:prstGeom prst="rect">
            <a:avLst/>
          </a:prstGeom>
        </p:spPr>
      </p:pic>
      <p:pic>
        <p:nvPicPr>
          <p:cNvPr id="10" name="Picture 9" descr="A circle with a safety vest on it">
            <a:extLst>
              <a:ext uri="{FF2B5EF4-FFF2-40B4-BE49-F238E27FC236}">
                <a16:creationId xmlns:a16="http://schemas.microsoft.com/office/drawing/2014/main" id="{BC20B1FF-2C38-E6FB-4881-E838A33B4B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85985" y="4139735"/>
            <a:ext cx="1143000" cy="1143000"/>
          </a:xfrm>
          <a:prstGeom prst="rect">
            <a:avLst/>
          </a:prstGeom>
        </p:spPr>
      </p:pic>
      <p:pic>
        <p:nvPicPr>
          <p:cNvPr id="13" name="Picture 12" descr="A green and white circular sign with text&#10;&#10;Description automatically generated">
            <a:extLst>
              <a:ext uri="{FF2B5EF4-FFF2-40B4-BE49-F238E27FC236}">
                <a16:creationId xmlns:a16="http://schemas.microsoft.com/office/drawing/2014/main" id="{FD001CBF-AC41-832C-49C1-587D60A7F1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26778" y="4156635"/>
            <a:ext cx="1143000" cy="1143000"/>
          </a:xfrm>
          <a:prstGeom prst="rect">
            <a:avLst/>
          </a:prstGeom>
        </p:spPr>
      </p:pic>
      <p:sp>
        <p:nvSpPr>
          <p:cNvPr id="16" name="TextBox 15">
            <a:extLst>
              <a:ext uri="{FF2B5EF4-FFF2-40B4-BE49-F238E27FC236}">
                <a16:creationId xmlns:a16="http://schemas.microsoft.com/office/drawing/2014/main" id="{53904FC5-79E7-E8BD-0FB3-244AC6EF1F4C}"/>
              </a:ext>
            </a:extLst>
          </p:cNvPr>
          <p:cNvSpPr txBox="1"/>
          <p:nvPr/>
        </p:nvSpPr>
        <p:spPr>
          <a:xfrm>
            <a:off x="6476393" y="5345445"/>
            <a:ext cx="4475141" cy="1446550"/>
          </a:xfrm>
          <a:prstGeom prst="rect">
            <a:avLst/>
          </a:prstGeom>
          <a:noFill/>
        </p:spPr>
        <p:txBody>
          <a:bodyPr wrap="square">
            <a:spAutoFit/>
          </a:bodyPr>
          <a:lstStyle/>
          <a:p>
            <a:pPr marL="285750" indent="-285750" defTabSz="1219170" latinLnBrk="0">
              <a:buSzPts val="990"/>
              <a:buFont typeface="Arial" panose="020B0604020202020204" pitchFamily="34" charset="0"/>
              <a:buChar char="•"/>
              <a:defRPr/>
            </a:pPr>
            <a:r>
              <a:rPr lang="en-US" sz="1400" kern="0" dirty="0">
                <a:solidFill>
                  <a:schemeClr val="tx1"/>
                </a:solidFill>
              </a:rPr>
              <a:t>Pavement restoration through repaving and restriping</a:t>
            </a:r>
          </a:p>
          <a:p>
            <a:pPr marL="285750" indent="-285750" defTabSz="1219170" latinLnBrk="0">
              <a:buSzPts val="990"/>
              <a:buFont typeface="Arial" panose="020B0604020202020204" pitchFamily="34" charset="0"/>
              <a:buChar char="•"/>
              <a:defRPr/>
            </a:pPr>
            <a:r>
              <a:rPr lang="en-US" sz="1400" kern="0" dirty="0">
                <a:solidFill>
                  <a:schemeClr val="tx1"/>
                </a:solidFill>
              </a:rPr>
              <a:t>ADA improvements </a:t>
            </a:r>
          </a:p>
          <a:p>
            <a:pPr marL="285750" indent="-285750" defTabSz="1219170" latinLnBrk="0">
              <a:buSzPts val="990"/>
              <a:buFont typeface="Arial" panose="020B0604020202020204" pitchFamily="34" charset="0"/>
              <a:buChar char="•"/>
              <a:defRPr/>
            </a:pPr>
            <a:r>
              <a:rPr lang="en-US" sz="1400" kern="0" dirty="0"/>
              <a:t>Upgrading pedestrian signalization features</a:t>
            </a:r>
          </a:p>
          <a:p>
            <a:pPr marL="285750" indent="-285750" defTabSz="1219170" latinLnBrk="0">
              <a:buSzPts val="990"/>
              <a:buFont typeface="Arial" panose="020B0604020202020204" pitchFamily="34" charset="0"/>
              <a:buChar char="•"/>
              <a:defRPr/>
            </a:pPr>
            <a:r>
              <a:rPr lang="en-US" sz="1400" kern="0" dirty="0"/>
              <a:t>Installing crosswalks at Beacom Blvd, SW 13 Avenue, SW 5 Avenue, 1 Ct, and NB South Miami Ave</a:t>
            </a:r>
          </a:p>
          <a:p>
            <a:pPr defTabSz="1219170" latinLnBrk="0">
              <a:buSzPts val="990"/>
              <a:defRPr/>
            </a:pPr>
            <a:endParaRPr lang="en-US" sz="1800" kern="0" dirty="0">
              <a:solidFill>
                <a:schemeClr val="tx1"/>
              </a:solidFill>
            </a:endParaRPr>
          </a:p>
        </p:txBody>
      </p:sp>
      <p:graphicFrame>
        <p:nvGraphicFramePr>
          <p:cNvPr id="4" name="Object 3">
            <a:extLst>
              <a:ext uri="{FF2B5EF4-FFF2-40B4-BE49-F238E27FC236}">
                <a16:creationId xmlns:a16="http://schemas.microsoft.com/office/drawing/2014/main" id="{9D77F162-BB8A-036C-2F4E-D53D4F6471B9}"/>
              </a:ext>
            </a:extLst>
          </p:cNvPr>
          <p:cNvGraphicFramePr>
            <a:graphicFrameLocks noChangeAspect="1"/>
          </p:cNvGraphicFramePr>
          <p:nvPr>
            <p:extLst>
              <p:ext uri="{D42A27DB-BD31-4B8C-83A1-F6EECF244321}">
                <p14:modId xmlns:p14="http://schemas.microsoft.com/office/powerpoint/2010/main" val="2283719311"/>
              </p:ext>
            </p:extLst>
          </p:nvPr>
        </p:nvGraphicFramePr>
        <p:xfrm>
          <a:off x="1" y="954414"/>
          <a:ext cx="6146350" cy="2901750"/>
        </p:xfrm>
        <a:graphic>
          <a:graphicData uri="http://schemas.openxmlformats.org/presentationml/2006/ole">
            <mc:AlternateContent xmlns:mc="http://schemas.openxmlformats.org/markup-compatibility/2006">
              <mc:Choice xmlns:v="urn:schemas-microsoft-com:vml" Requires="v">
                <p:oleObj name="PDF Document" r:id="rId8" imgW="7124400" imgH="3329640" progId="PowerPDF.Document">
                  <p:embed/>
                </p:oleObj>
              </mc:Choice>
              <mc:Fallback>
                <p:oleObj name="PDF Document" r:id="rId8" imgW="7124400" imgH="3329640" progId="PowerPDF.Document">
                  <p:embed/>
                  <p:pic>
                    <p:nvPicPr>
                      <p:cNvPr id="4" name="Object 3">
                        <a:extLst>
                          <a:ext uri="{FF2B5EF4-FFF2-40B4-BE49-F238E27FC236}">
                            <a16:creationId xmlns:a16="http://schemas.microsoft.com/office/drawing/2014/main" id="{9D77F162-BB8A-036C-2F4E-D53D4F6471B9}"/>
                          </a:ext>
                        </a:extLst>
                      </p:cNvPr>
                      <p:cNvPicPr/>
                      <p:nvPr/>
                    </p:nvPicPr>
                    <p:blipFill>
                      <a:blip r:embed="rId9"/>
                      <a:stretch>
                        <a:fillRect/>
                      </a:stretch>
                    </p:blipFill>
                    <p:spPr>
                      <a:xfrm>
                        <a:off x="1" y="954414"/>
                        <a:ext cx="6146350" cy="2901750"/>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131CC3D1-1B0E-4C7C-05ED-ABB579EBAA92}"/>
              </a:ext>
            </a:extLst>
          </p:cNvPr>
          <p:cNvSpPr txBox="1"/>
          <p:nvPr/>
        </p:nvSpPr>
        <p:spPr>
          <a:xfrm>
            <a:off x="2003284" y="1029485"/>
            <a:ext cx="2366494" cy="369332"/>
          </a:xfrm>
          <a:prstGeom prst="rect">
            <a:avLst/>
          </a:prstGeom>
          <a:noFill/>
        </p:spPr>
        <p:txBody>
          <a:bodyPr wrap="square" rtlCol="0">
            <a:spAutoFit/>
          </a:bodyPr>
          <a:lstStyle/>
          <a:p>
            <a:r>
              <a:rPr lang="en-US" dirty="0"/>
              <a:t> WEST OF SW 2 AVE</a:t>
            </a:r>
          </a:p>
        </p:txBody>
      </p:sp>
      <p:graphicFrame>
        <p:nvGraphicFramePr>
          <p:cNvPr id="12" name="Object 11">
            <a:extLst>
              <a:ext uri="{FF2B5EF4-FFF2-40B4-BE49-F238E27FC236}">
                <a16:creationId xmlns:a16="http://schemas.microsoft.com/office/drawing/2014/main" id="{30DE3434-50D7-8A1B-A1C6-EBC67329E39E}"/>
              </a:ext>
            </a:extLst>
          </p:cNvPr>
          <p:cNvGraphicFramePr>
            <a:graphicFrameLocks noChangeAspect="1"/>
          </p:cNvGraphicFramePr>
          <p:nvPr>
            <p:extLst>
              <p:ext uri="{D42A27DB-BD31-4B8C-83A1-F6EECF244321}">
                <p14:modId xmlns:p14="http://schemas.microsoft.com/office/powerpoint/2010/main" val="392618552"/>
              </p:ext>
            </p:extLst>
          </p:nvPr>
        </p:nvGraphicFramePr>
        <p:xfrm>
          <a:off x="6146352" y="949465"/>
          <a:ext cx="6045648" cy="2925314"/>
        </p:xfrm>
        <a:graphic>
          <a:graphicData uri="http://schemas.openxmlformats.org/presentationml/2006/ole">
            <mc:AlternateContent xmlns:mc="http://schemas.openxmlformats.org/markup-compatibility/2006">
              <mc:Choice xmlns:v="urn:schemas-microsoft-com:vml" Requires="v">
                <p:oleObj name="PDF Document" r:id="rId10" imgW="7086600" imgH="3429000" progId="PowerPDF.Document">
                  <p:embed/>
                </p:oleObj>
              </mc:Choice>
              <mc:Fallback>
                <p:oleObj name="PDF Document" r:id="rId10" imgW="7086600" imgH="3429000" progId="PowerPDF.Document">
                  <p:embed/>
                  <p:pic>
                    <p:nvPicPr>
                      <p:cNvPr id="12" name="Object 11">
                        <a:extLst>
                          <a:ext uri="{FF2B5EF4-FFF2-40B4-BE49-F238E27FC236}">
                            <a16:creationId xmlns:a16="http://schemas.microsoft.com/office/drawing/2014/main" id="{30DE3434-50D7-8A1B-A1C6-EBC67329E39E}"/>
                          </a:ext>
                        </a:extLst>
                      </p:cNvPr>
                      <p:cNvPicPr/>
                      <p:nvPr/>
                    </p:nvPicPr>
                    <p:blipFill>
                      <a:blip r:embed="rId11"/>
                      <a:stretch>
                        <a:fillRect/>
                      </a:stretch>
                    </p:blipFill>
                    <p:spPr>
                      <a:xfrm>
                        <a:off x="6146352" y="949465"/>
                        <a:ext cx="6045648" cy="2925314"/>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14CF4CB8-CD81-0027-9344-622C4E7F332F}"/>
              </a:ext>
            </a:extLst>
          </p:cNvPr>
          <p:cNvSpPr txBox="1"/>
          <p:nvPr/>
        </p:nvSpPr>
        <p:spPr>
          <a:xfrm>
            <a:off x="8044970" y="1029485"/>
            <a:ext cx="2248411" cy="369332"/>
          </a:xfrm>
          <a:prstGeom prst="rect">
            <a:avLst/>
          </a:prstGeom>
          <a:noFill/>
        </p:spPr>
        <p:txBody>
          <a:bodyPr wrap="square" rtlCol="0">
            <a:spAutoFit/>
          </a:bodyPr>
          <a:lstStyle/>
          <a:p>
            <a:r>
              <a:rPr lang="en-US" dirty="0"/>
              <a:t> EAST OF SW 2 AVE</a:t>
            </a:r>
          </a:p>
        </p:txBody>
      </p:sp>
    </p:spTree>
    <p:extLst>
      <p:ext uri="{BB962C8B-B14F-4D97-AF65-F5344CB8AC3E}">
        <p14:creationId xmlns:p14="http://schemas.microsoft.com/office/powerpoint/2010/main" val="35043864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0E618-5E49-1593-40EA-9450C91CB628}"/>
            </a:ext>
          </a:extLst>
        </p:cNvPr>
        <p:cNvGrpSpPr/>
        <p:nvPr/>
      </p:nvGrpSpPr>
      <p:grpSpPr>
        <a:xfrm>
          <a:off x="0" y="0"/>
          <a:ext cx="0" cy="0"/>
          <a:chOff x="0" y="0"/>
          <a:chExt cx="0" cy="0"/>
        </a:xfrm>
      </p:grpSpPr>
      <p:grpSp>
        <p:nvGrpSpPr>
          <p:cNvPr id="35" name="Group 34">
            <a:extLst>
              <a:ext uri="{FF2B5EF4-FFF2-40B4-BE49-F238E27FC236}">
                <a16:creationId xmlns:a16="http://schemas.microsoft.com/office/drawing/2014/main" id="{BB148D8A-D847-4ABF-7156-63D0C7AC55C2}"/>
              </a:ext>
            </a:extLst>
          </p:cNvPr>
          <p:cNvGrpSpPr/>
          <p:nvPr/>
        </p:nvGrpSpPr>
        <p:grpSpPr>
          <a:xfrm>
            <a:off x="557378" y="27323"/>
            <a:ext cx="2228850" cy="702140"/>
            <a:chOff x="3756123" y="1010060"/>
            <a:chExt cx="4098308" cy="1291063"/>
          </a:xfrm>
        </p:grpSpPr>
        <p:pic>
          <p:nvPicPr>
            <p:cNvPr id="36" name="Picture 35">
              <a:extLst>
                <a:ext uri="{FF2B5EF4-FFF2-40B4-BE49-F238E27FC236}">
                  <a16:creationId xmlns:a16="http://schemas.microsoft.com/office/drawing/2014/main" id="{6ED32BAC-5908-AE2A-599F-628BDA4BFF6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56123" y="1025772"/>
              <a:ext cx="2511043" cy="1255521"/>
            </a:xfrm>
            <a:prstGeom prst="rect">
              <a:avLst/>
            </a:prstGeom>
          </p:spPr>
        </p:pic>
        <p:grpSp>
          <p:nvGrpSpPr>
            <p:cNvPr id="38" name="Group 37">
              <a:extLst>
                <a:ext uri="{FF2B5EF4-FFF2-40B4-BE49-F238E27FC236}">
                  <a16:creationId xmlns:a16="http://schemas.microsoft.com/office/drawing/2014/main" id="{D5BA0B95-5AB5-DEDA-B5D7-C7534D08AC2E}"/>
                </a:ext>
              </a:extLst>
            </p:cNvPr>
            <p:cNvGrpSpPr/>
            <p:nvPr/>
          </p:nvGrpSpPr>
          <p:grpSpPr>
            <a:xfrm>
              <a:off x="6563366" y="1010060"/>
              <a:ext cx="1291065" cy="1291063"/>
              <a:chOff x="3726482" y="3206233"/>
              <a:chExt cx="1013900" cy="1013899"/>
            </a:xfrm>
          </p:grpSpPr>
          <p:pic>
            <p:nvPicPr>
              <p:cNvPr id="39" name="Image" descr="Image">
                <a:extLst>
                  <a:ext uri="{FF2B5EF4-FFF2-40B4-BE49-F238E27FC236}">
                    <a16:creationId xmlns:a16="http://schemas.microsoft.com/office/drawing/2014/main" id="{84AE723C-5692-A182-9A52-059ED0D9D4D7}"/>
                  </a:ext>
                </a:extLst>
              </p:cNvPr>
              <p:cNvPicPr>
                <a:picLocks noChangeAspect="1"/>
              </p:cNvPicPr>
              <p:nvPr/>
            </p:nvPicPr>
            <p:blipFill>
              <a:blip r:embed="rId4"/>
              <a:stretch>
                <a:fillRect/>
              </a:stretch>
            </p:blipFill>
            <p:spPr>
              <a:xfrm>
                <a:off x="3726482" y="3206233"/>
                <a:ext cx="1013900" cy="1013899"/>
              </a:xfrm>
              <a:prstGeom prst="rect">
                <a:avLst/>
              </a:prstGeom>
              <a:ln w="12700" cap="flat">
                <a:noFill/>
                <a:miter lim="400000"/>
              </a:ln>
              <a:effectLst/>
            </p:spPr>
          </p:pic>
          <p:pic>
            <p:nvPicPr>
              <p:cNvPr id="40" name="FDOT_COMPASS.png" descr="FDOT_COMPASS.png">
                <a:extLst>
                  <a:ext uri="{FF2B5EF4-FFF2-40B4-BE49-F238E27FC236}">
                    <a16:creationId xmlns:a16="http://schemas.microsoft.com/office/drawing/2014/main" id="{FA1A65FD-BB04-6535-F022-74F8B619A4FA}"/>
                  </a:ext>
                </a:extLst>
              </p:cNvPr>
              <p:cNvPicPr>
                <a:picLocks noChangeAspect="1"/>
              </p:cNvPicPr>
              <p:nvPr/>
            </p:nvPicPr>
            <p:blipFill>
              <a:blip r:embed="rId5"/>
              <a:stretch>
                <a:fillRect/>
              </a:stretch>
            </p:blipFill>
            <p:spPr>
              <a:xfrm>
                <a:off x="3776664" y="3236459"/>
                <a:ext cx="914400" cy="914400"/>
              </a:xfrm>
              <a:prstGeom prst="rect">
                <a:avLst/>
              </a:prstGeom>
              <a:ln w="12700" cap="flat">
                <a:noFill/>
                <a:miter lim="400000"/>
              </a:ln>
              <a:effectLst/>
            </p:spPr>
          </p:pic>
        </p:grpSp>
      </p:grpSp>
      <p:sp>
        <p:nvSpPr>
          <p:cNvPr id="4" name="Title 1">
            <a:extLst>
              <a:ext uri="{FF2B5EF4-FFF2-40B4-BE49-F238E27FC236}">
                <a16:creationId xmlns:a16="http://schemas.microsoft.com/office/drawing/2014/main" id="{CE45473E-EC60-916E-5053-986F1219AA05}"/>
              </a:ext>
            </a:extLst>
          </p:cNvPr>
          <p:cNvSpPr txBox="1">
            <a:spLocks/>
          </p:cNvSpPr>
          <p:nvPr/>
        </p:nvSpPr>
        <p:spPr>
          <a:xfrm>
            <a:off x="2820980" y="129350"/>
            <a:ext cx="7864396" cy="432483"/>
          </a:xfrm>
          <a:prstGeom prst="rect">
            <a:avLst/>
          </a:prstGeom>
        </p:spPr>
        <p:txBody>
          <a:bodyPr>
            <a:normAutofit fontScale="97500"/>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gn="ctr"/>
            <a:r>
              <a:rPr lang="en" sz="2200" b="1" dirty="0">
                <a:solidFill>
                  <a:srgbClr val="414042"/>
                </a:solidFill>
                <a:latin typeface="+mn-lt"/>
                <a:ea typeface="+mn-ea"/>
                <a:cs typeface="Arial" panose="020B0604020202020204" pitchFamily="34" charset="0"/>
              </a:rPr>
              <a:t>MIDBLOCK CROSSING BETWEEN SW 18 AVENUE AND  SW 19 AVENUE </a:t>
            </a:r>
            <a:endParaRPr lang="en-US" sz="2200" b="1" dirty="0">
              <a:solidFill>
                <a:srgbClr val="414042"/>
              </a:solidFill>
              <a:latin typeface="+mn-lt"/>
              <a:ea typeface="+mn-ea"/>
              <a:cs typeface="Arial" panose="020B0604020202020204" pitchFamily="34" charset="0"/>
            </a:endParaRPr>
          </a:p>
        </p:txBody>
      </p:sp>
      <p:pic>
        <p:nvPicPr>
          <p:cNvPr id="3" name="Picture 2" descr="A logo of handshake in a circle">
            <a:extLst>
              <a:ext uri="{FF2B5EF4-FFF2-40B4-BE49-F238E27FC236}">
                <a16:creationId xmlns:a16="http://schemas.microsoft.com/office/drawing/2014/main" id="{F120AB4E-2214-7272-FFEB-D6FA2FDC28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2666" y="5657483"/>
            <a:ext cx="1143000" cy="1143000"/>
          </a:xfrm>
          <a:prstGeom prst="rect">
            <a:avLst/>
          </a:prstGeom>
        </p:spPr>
      </p:pic>
      <p:pic>
        <p:nvPicPr>
          <p:cNvPr id="6" name="Picture 5" descr="A circle with a safety vest on it">
            <a:extLst>
              <a:ext uri="{FF2B5EF4-FFF2-40B4-BE49-F238E27FC236}">
                <a16:creationId xmlns:a16="http://schemas.microsoft.com/office/drawing/2014/main" id="{658028E1-79E5-99CA-2136-BFA9D1C1E5A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63550" y="5687677"/>
            <a:ext cx="1143000" cy="1143000"/>
          </a:xfrm>
          <a:prstGeom prst="rect">
            <a:avLst/>
          </a:prstGeom>
        </p:spPr>
      </p:pic>
      <p:pic>
        <p:nvPicPr>
          <p:cNvPr id="13" name="Picture 12" descr="A picture containing text, tree, outdoor, road">
            <a:extLst>
              <a:ext uri="{FF2B5EF4-FFF2-40B4-BE49-F238E27FC236}">
                <a16:creationId xmlns:a16="http://schemas.microsoft.com/office/drawing/2014/main" id="{3926E062-8187-E982-1268-F6B946FE8B3E}"/>
              </a:ext>
            </a:extLst>
          </p:cNvPr>
          <p:cNvPicPr>
            <a:picLocks noChangeAspect="1"/>
          </p:cNvPicPr>
          <p:nvPr/>
        </p:nvPicPr>
        <p:blipFill>
          <a:blip r:embed="rId8"/>
          <a:stretch>
            <a:fillRect/>
          </a:stretch>
        </p:blipFill>
        <p:spPr>
          <a:xfrm>
            <a:off x="557378" y="909167"/>
            <a:ext cx="4139267" cy="2329357"/>
          </a:xfrm>
          <a:prstGeom prst="rect">
            <a:avLst/>
          </a:prstGeom>
        </p:spPr>
      </p:pic>
      <p:pic>
        <p:nvPicPr>
          <p:cNvPr id="7" name="Picture 6" descr="A picture containing text, sky, outdoor, road">
            <a:extLst>
              <a:ext uri="{FF2B5EF4-FFF2-40B4-BE49-F238E27FC236}">
                <a16:creationId xmlns:a16="http://schemas.microsoft.com/office/drawing/2014/main" id="{607B49F6-48CE-4621-CEA8-7CEAF2EC40A3}"/>
              </a:ext>
            </a:extLst>
          </p:cNvPr>
          <p:cNvPicPr>
            <a:picLocks noChangeAspect="1"/>
          </p:cNvPicPr>
          <p:nvPr/>
        </p:nvPicPr>
        <p:blipFill>
          <a:blip r:embed="rId9"/>
          <a:stretch>
            <a:fillRect/>
          </a:stretch>
        </p:blipFill>
        <p:spPr>
          <a:xfrm>
            <a:off x="557576" y="3298422"/>
            <a:ext cx="4143608" cy="2329357"/>
          </a:xfrm>
          <a:prstGeom prst="rect">
            <a:avLst/>
          </a:prstGeom>
        </p:spPr>
      </p:pic>
      <p:sp>
        <p:nvSpPr>
          <p:cNvPr id="16" name="TextBox 15">
            <a:extLst>
              <a:ext uri="{FF2B5EF4-FFF2-40B4-BE49-F238E27FC236}">
                <a16:creationId xmlns:a16="http://schemas.microsoft.com/office/drawing/2014/main" id="{B8AFE64E-68DE-A096-A5E2-AB894A33DD70}"/>
              </a:ext>
            </a:extLst>
          </p:cNvPr>
          <p:cNvSpPr txBox="1"/>
          <p:nvPr/>
        </p:nvSpPr>
        <p:spPr>
          <a:xfrm>
            <a:off x="1952804" y="5213216"/>
            <a:ext cx="1451469" cy="256545"/>
          </a:xfrm>
          <a:prstGeom prst="rect">
            <a:avLst/>
          </a:prstGeom>
          <a:noFill/>
        </p:spPr>
        <p:txBody>
          <a:bodyPr wrap="square" rtlCol="0">
            <a:spAutoFit/>
          </a:bodyPr>
          <a:lstStyle/>
          <a:p>
            <a:r>
              <a:rPr lang="en-US" sz="1067" b="1" dirty="0">
                <a:solidFill>
                  <a:schemeClr val="bg1"/>
                </a:solidFill>
                <a:latin typeface="Barlow" panose="00000500000000000000" pitchFamily="2" charset="0"/>
              </a:rPr>
              <a:t>Existing  Condition</a:t>
            </a:r>
          </a:p>
        </p:txBody>
      </p:sp>
      <p:sp>
        <p:nvSpPr>
          <p:cNvPr id="18" name="TextBox 17">
            <a:extLst>
              <a:ext uri="{FF2B5EF4-FFF2-40B4-BE49-F238E27FC236}">
                <a16:creationId xmlns:a16="http://schemas.microsoft.com/office/drawing/2014/main" id="{6F3A94B7-5EC4-70B1-9533-F80E176FDA87}"/>
              </a:ext>
            </a:extLst>
          </p:cNvPr>
          <p:cNvSpPr txBox="1"/>
          <p:nvPr/>
        </p:nvSpPr>
        <p:spPr>
          <a:xfrm>
            <a:off x="3093317" y="1603834"/>
            <a:ext cx="1451469" cy="256545"/>
          </a:xfrm>
          <a:prstGeom prst="rect">
            <a:avLst/>
          </a:prstGeom>
          <a:noFill/>
        </p:spPr>
        <p:txBody>
          <a:bodyPr wrap="square" rtlCol="0">
            <a:spAutoFit/>
          </a:bodyPr>
          <a:lstStyle/>
          <a:p>
            <a:r>
              <a:rPr lang="en-US" sz="1067" b="1" dirty="0">
                <a:solidFill>
                  <a:schemeClr val="bg1"/>
                </a:solidFill>
                <a:latin typeface="Barlow" panose="00000500000000000000" pitchFamily="2" charset="0"/>
              </a:rPr>
              <a:t>Existing  Condition</a:t>
            </a:r>
          </a:p>
        </p:txBody>
      </p:sp>
      <p:sp>
        <p:nvSpPr>
          <p:cNvPr id="10" name="TextBox 9">
            <a:extLst>
              <a:ext uri="{FF2B5EF4-FFF2-40B4-BE49-F238E27FC236}">
                <a16:creationId xmlns:a16="http://schemas.microsoft.com/office/drawing/2014/main" id="{22130E16-1176-FEF3-0D79-91A60A4BC845}"/>
              </a:ext>
            </a:extLst>
          </p:cNvPr>
          <p:cNvSpPr txBox="1"/>
          <p:nvPr/>
        </p:nvSpPr>
        <p:spPr>
          <a:xfrm>
            <a:off x="4696645" y="5794560"/>
            <a:ext cx="4560910" cy="974562"/>
          </a:xfrm>
          <a:prstGeom prst="rect">
            <a:avLst/>
          </a:prstGeom>
          <a:noFill/>
        </p:spPr>
        <p:txBody>
          <a:bodyPr wrap="square" rtlCol="0">
            <a:spAutoFit/>
          </a:bodyPr>
          <a:lstStyle/>
          <a:p>
            <a:endParaRPr lang="en-US" sz="1333" dirty="0"/>
          </a:p>
          <a:p>
            <a:pPr marL="285750" indent="-285750">
              <a:buFont typeface="Arial" panose="020B0604020202020204" pitchFamily="34" charset="0"/>
              <a:buChar char="•"/>
            </a:pPr>
            <a:r>
              <a:rPr lang="en-US" sz="1400" dirty="0"/>
              <a:t>Installing a signalized midblock crossing between             SW 18 Avenue and  SW 19 Avenue</a:t>
            </a:r>
          </a:p>
          <a:p>
            <a:pPr marL="285750" indent="-285750">
              <a:buFont typeface="Arial" panose="020B0604020202020204" pitchFamily="34" charset="0"/>
              <a:buChar char="•"/>
            </a:pPr>
            <a:endParaRPr lang="en-US" sz="1600" dirty="0"/>
          </a:p>
        </p:txBody>
      </p:sp>
      <p:pic>
        <p:nvPicPr>
          <p:cNvPr id="5" name="Picture 4">
            <a:extLst>
              <a:ext uri="{FF2B5EF4-FFF2-40B4-BE49-F238E27FC236}">
                <a16:creationId xmlns:a16="http://schemas.microsoft.com/office/drawing/2014/main" id="{5B0EAABE-267D-C94F-F42C-EBBF75D6F526}"/>
              </a:ext>
            </a:extLst>
          </p:cNvPr>
          <p:cNvPicPr>
            <a:picLocks noChangeAspect="1"/>
          </p:cNvPicPr>
          <p:nvPr/>
        </p:nvPicPr>
        <p:blipFill>
          <a:blip r:embed="rId10"/>
          <a:stretch>
            <a:fillRect/>
          </a:stretch>
        </p:blipFill>
        <p:spPr>
          <a:xfrm>
            <a:off x="4696645" y="909167"/>
            <a:ext cx="7328778" cy="4718612"/>
          </a:xfrm>
          <a:prstGeom prst="rect">
            <a:avLst/>
          </a:prstGeom>
        </p:spPr>
      </p:pic>
      <p:sp>
        <p:nvSpPr>
          <p:cNvPr id="8" name="TextBox 7">
            <a:extLst>
              <a:ext uri="{FF2B5EF4-FFF2-40B4-BE49-F238E27FC236}">
                <a16:creationId xmlns:a16="http://schemas.microsoft.com/office/drawing/2014/main" id="{9E106DB2-976F-12E7-D853-E773D0E0A260}"/>
              </a:ext>
            </a:extLst>
          </p:cNvPr>
          <p:cNvSpPr txBox="1"/>
          <p:nvPr/>
        </p:nvSpPr>
        <p:spPr>
          <a:xfrm>
            <a:off x="8069766" y="5028550"/>
            <a:ext cx="2838893" cy="369332"/>
          </a:xfrm>
          <a:prstGeom prst="rect">
            <a:avLst/>
          </a:prstGeom>
          <a:solidFill>
            <a:srgbClr val="00B050"/>
          </a:solidFill>
        </p:spPr>
        <p:txBody>
          <a:bodyPr wrap="square" rtlCol="0">
            <a:spAutoFit/>
          </a:bodyPr>
          <a:lstStyle/>
          <a:p>
            <a:r>
              <a:rPr lang="en-US" i="1" dirty="0"/>
              <a:t>PRESIDENTE SUPERMARKET</a:t>
            </a:r>
          </a:p>
        </p:txBody>
      </p:sp>
    </p:spTree>
    <p:extLst>
      <p:ext uri="{BB962C8B-B14F-4D97-AF65-F5344CB8AC3E}">
        <p14:creationId xmlns:p14="http://schemas.microsoft.com/office/powerpoint/2010/main" val="29020109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0BA294-67D5-7A5A-0A99-A065F4933AA4}"/>
            </a:ext>
          </a:extLst>
        </p:cNvPr>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20C31FAD-3AC3-3CD8-393F-A49ADA6C2F12}"/>
              </a:ext>
            </a:extLst>
          </p:cNvPr>
          <p:cNvGraphicFramePr>
            <a:graphicFrameLocks noChangeAspect="1"/>
          </p:cNvGraphicFramePr>
          <p:nvPr>
            <p:extLst>
              <p:ext uri="{D42A27DB-BD31-4B8C-83A1-F6EECF244321}">
                <p14:modId xmlns:p14="http://schemas.microsoft.com/office/powerpoint/2010/main" val="977194361"/>
              </p:ext>
            </p:extLst>
          </p:nvPr>
        </p:nvGraphicFramePr>
        <p:xfrm>
          <a:off x="2997184" y="891517"/>
          <a:ext cx="7232665" cy="4463522"/>
        </p:xfrm>
        <a:graphic>
          <a:graphicData uri="http://schemas.openxmlformats.org/presentationml/2006/ole">
            <mc:AlternateContent xmlns:mc="http://schemas.openxmlformats.org/markup-compatibility/2006">
              <mc:Choice xmlns:v="urn:schemas-microsoft-com:vml" Requires="v">
                <p:oleObj name="PDF Document" r:id="rId2" imgW="11648880" imgH="7191360" progId="PowerPDF.Document">
                  <p:embed/>
                </p:oleObj>
              </mc:Choice>
              <mc:Fallback>
                <p:oleObj name="PDF Document" r:id="rId2" imgW="11648880" imgH="7191360" progId="PowerPDF.Document">
                  <p:embed/>
                  <p:pic>
                    <p:nvPicPr>
                      <p:cNvPr id="4" name="Object 3">
                        <a:extLst>
                          <a:ext uri="{FF2B5EF4-FFF2-40B4-BE49-F238E27FC236}">
                            <a16:creationId xmlns:a16="http://schemas.microsoft.com/office/drawing/2014/main" id="{20C31FAD-3AC3-3CD8-393F-A49ADA6C2F12}"/>
                          </a:ext>
                        </a:extLst>
                      </p:cNvPr>
                      <p:cNvPicPr/>
                      <p:nvPr/>
                    </p:nvPicPr>
                    <p:blipFill>
                      <a:blip r:embed="rId3"/>
                      <a:stretch>
                        <a:fillRect/>
                      </a:stretch>
                    </p:blipFill>
                    <p:spPr>
                      <a:xfrm>
                        <a:off x="2997184" y="891517"/>
                        <a:ext cx="7232665" cy="4463522"/>
                      </a:xfrm>
                      <a:prstGeom prst="rect">
                        <a:avLst/>
                      </a:prstGeom>
                    </p:spPr>
                  </p:pic>
                </p:oleObj>
              </mc:Fallback>
            </mc:AlternateContent>
          </a:graphicData>
        </a:graphic>
      </p:graphicFrame>
      <p:grpSp>
        <p:nvGrpSpPr>
          <p:cNvPr id="35" name="Group 34">
            <a:extLst>
              <a:ext uri="{FF2B5EF4-FFF2-40B4-BE49-F238E27FC236}">
                <a16:creationId xmlns:a16="http://schemas.microsoft.com/office/drawing/2014/main" id="{017522F2-F1C2-E900-CCC7-80083F15FB9F}"/>
              </a:ext>
            </a:extLst>
          </p:cNvPr>
          <p:cNvGrpSpPr/>
          <p:nvPr/>
        </p:nvGrpSpPr>
        <p:grpSpPr>
          <a:xfrm>
            <a:off x="997928" y="98253"/>
            <a:ext cx="2228850" cy="702140"/>
            <a:chOff x="3756123" y="1010060"/>
            <a:chExt cx="4098308" cy="1291063"/>
          </a:xfrm>
        </p:grpSpPr>
        <p:pic>
          <p:nvPicPr>
            <p:cNvPr id="36" name="Picture 35">
              <a:extLst>
                <a:ext uri="{FF2B5EF4-FFF2-40B4-BE49-F238E27FC236}">
                  <a16:creationId xmlns:a16="http://schemas.microsoft.com/office/drawing/2014/main" id="{74CF3115-7CBA-C883-825B-418E5C2A566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56123" y="1025772"/>
              <a:ext cx="2511043" cy="1255521"/>
            </a:xfrm>
            <a:prstGeom prst="rect">
              <a:avLst/>
            </a:prstGeom>
          </p:spPr>
        </p:pic>
        <p:grpSp>
          <p:nvGrpSpPr>
            <p:cNvPr id="38" name="Group 37">
              <a:extLst>
                <a:ext uri="{FF2B5EF4-FFF2-40B4-BE49-F238E27FC236}">
                  <a16:creationId xmlns:a16="http://schemas.microsoft.com/office/drawing/2014/main" id="{C838C741-6BEB-79CA-A16B-B37543634A26}"/>
                </a:ext>
              </a:extLst>
            </p:cNvPr>
            <p:cNvGrpSpPr/>
            <p:nvPr/>
          </p:nvGrpSpPr>
          <p:grpSpPr>
            <a:xfrm>
              <a:off x="6563366" y="1010060"/>
              <a:ext cx="1291065" cy="1291063"/>
              <a:chOff x="3726482" y="3206233"/>
              <a:chExt cx="1013900" cy="1013899"/>
            </a:xfrm>
          </p:grpSpPr>
          <p:pic>
            <p:nvPicPr>
              <p:cNvPr id="39" name="Image" descr="Image">
                <a:extLst>
                  <a:ext uri="{FF2B5EF4-FFF2-40B4-BE49-F238E27FC236}">
                    <a16:creationId xmlns:a16="http://schemas.microsoft.com/office/drawing/2014/main" id="{551AD9BE-20F4-15CE-46FF-5A1F78F2FB61}"/>
                  </a:ext>
                </a:extLst>
              </p:cNvPr>
              <p:cNvPicPr>
                <a:picLocks noChangeAspect="1"/>
              </p:cNvPicPr>
              <p:nvPr/>
            </p:nvPicPr>
            <p:blipFill>
              <a:blip r:embed="rId5"/>
              <a:stretch>
                <a:fillRect/>
              </a:stretch>
            </p:blipFill>
            <p:spPr>
              <a:xfrm>
                <a:off x="3726482" y="3206233"/>
                <a:ext cx="1013900" cy="1013899"/>
              </a:xfrm>
              <a:prstGeom prst="rect">
                <a:avLst/>
              </a:prstGeom>
              <a:ln w="12700" cap="flat">
                <a:noFill/>
                <a:miter lim="400000"/>
              </a:ln>
              <a:effectLst/>
            </p:spPr>
          </p:pic>
          <p:pic>
            <p:nvPicPr>
              <p:cNvPr id="40" name="FDOT_COMPASS.png" descr="FDOT_COMPASS.png">
                <a:extLst>
                  <a:ext uri="{FF2B5EF4-FFF2-40B4-BE49-F238E27FC236}">
                    <a16:creationId xmlns:a16="http://schemas.microsoft.com/office/drawing/2014/main" id="{F11F45D8-229C-794B-CEF6-E55E4FDF8BC2}"/>
                  </a:ext>
                </a:extLst>
              </p:cNvPr>
              <p:cNvPicPr>
                <a:picLocks noChangeAspect="1"/>
              </p:cNvPicPr>
              <p:nvPr/>
            </p:nvPicPr>
            <p:blipFill>
              <a:blip r:embed="rId6"/>
              <a:stretch>
                <a:fillRect/>
              </a:stretch>
            </p:blipFill>
            <p:spPr>
              <a:xfrm>
                <a:off x="3776664" y="3236459"/>
                <a:ext cx="914400" cy="914400"/>
              </a:xfrm>
              <a:prstGeom prst="rect">
                <a:avLst/>
              </a:prstGeom>
              <a:ln w="12700" cap="flat">
                <a:noFill/>
                <a:miter lim="400000"/>
              </a:ln>
              <a:effectLst/>
            </p:spPr>
          </p:pic>
        </p:grpSp>
      </p:grpSp>
      <p:graphicFrame>
        <p:nvGraphicFramePr>
          <p:cNvPr id="6" name="Object 5">
            <a:extLst>
              <a:ext uri="{FF2B5EF4-FFF2-40B4-BE49-F238E27FC236}">
                <a16:creationId xmlns:a16="http://schemas.microsoft.com/office/drawing/2014/main" id="{EBF69CC3-2CA9-EDB8-81DB-126151BD0F03}"/>
              </a:ext>
            </a:extLst>
          </p:cNvPr>
          <p:cNvGraphicFramePr>
            <a:graphicFrameLocks noChangeAspect="1"/>
          </p:cNvGraphicFramePr>
          <p:nvPr/>
        </p:nvGraphicFramePr>
        <p:xfrm>
          <a:off x="2032000" y="719667"/>
          <a:ext cx="8128000" cy="5418667"/>
        </p:xfrm>
        <a:graphic>
          <a:graphicData uri="http://schemas.openxmlformats.org/presentationml/2006/ole">
            <mc:AlternateContent xmlns:mc="http://schemas.openxmlformats.org/markup-compatibility/2006">
              <mc:Choice xmlns:v="urn:schemas-microsoft-com:vml" Requires="v">
                <p:oleObj name="PDF Document" r:id="rId7" imgW="0" imgH="0" progId="PowerPDF.Document">
                  <p:embed/>
                </p:oleObj>
              </mc:Choice>
              <mc:Fallback>
                <p:oleObj name="PDF Document" r:id="rId7" imgW="0" imgH="0" progId="PowerPDF.Document">
                  <p:embed/>
                  <p:pic>
                    <p:nvPicPr>
                      <p:cNvPr id="6" name="Object 5">
                        <a:extLst>
                          <a:ext uri="{FF2B5EF4-FFF2-40B4-BE49-F238E27FC236}">
                            <a16:creationId xmlns:a16="http://schemas.microsoft.com/office/drawing/2014/main" id="{EBF69CC3-2CA9-EDB8-81DB-126151BD0F03}"/>
                          </a:ext>
                        </a:extLst>
                      </p:cNvPr>
                      <p:cNvPicPr/>
                      <p:nvPr/>
                    </p:nvPicPr>
                    <p:blipFill/>
                    <p:spPr>
                      <a:xfrm>
                        <a:off x="2032000" y="719667"/>
                        <a:ext cx="8128000" cy="5418667"/>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75B2DE64-ABE3-3098-9214-379954A0A57E}"/>
              </a:ext>
            </a:extLst>
          </p:cNvPr>
          <p:cNvGraphicFramePr>
            <a:graphicFrameLocks noChangeAspect="1"/>
          </p:cNvGraphicFramePr>
          <p:nvPr/>
        </p:nvGraphicFramePr>
        <p:xfrm>
          <a:off x="2032001" y="719667"/>
          <a:ext cx="5274167" cy="3516111"/>
        </p:xfrm>
        <a:graphic>
          <a:graphicData uri="http://schemas.openxmlformats.org/presentationml/2006/ole">
            <mc:AlternateContent xmlns:mc="http://schemas.openxmlformats.org/markup-compatibility/2006">
              <mc:Choice xmlns:v="urn:schemas-microsoft-com:vml" Requires="v">
                <p:oleObj name="PDF Document" r:id="rId8" imgW="0" imgH="0" progId="PowerPDF.Document">
                  <p:embed/>
                </p:oleObj>
              </mc:Choice>
              <mc:Fallback>
                <p:oleObj name="PDF Document" r:id="rId8" imgW="0" imgH="0" progId="PowerPDF.Document">
                  <p:embed/>
                  <p:pic>
                    <p:nvPicPr>
                      <p:cNvPr id="7" name="Object 6">
                        <a:extLst>
                          <a:ext uri="{FF2B5EF4-FFF2-40B4-BE49-F238E27FC236}">
                            <a16:creationId xmlns:a16="http://schemas.microsoft.com/office/drawing/2014/main" id="{75B2DE64-ABE3-3098-9214-379954A0A57E}"/>
                          </a:ext>
                        </a:extLst>
                      </p:cNvPr>
                      <p:cNvPicPr/>
                      <p:nvPr/>
                    </p:nvPicPr>
                    <p:blipFill/>
                    <p:spPr>
                      <a:xfrm>
                        <a:off x="2032001" y="719667"/>
                        <a:ext cx="5274167" cy="3516111"/>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66678F22-3DF1-562F-002D-2554943F220D}"/>
              </a:ext>
            </a:extLst>
          </p:cNvPr>
          <p:cNvGraphicFramePr>
            <a:graphicFrameLocks noChangeAspect="1"/>
          </p:cNvGraphicFramePr>
          <p:nvPr/>
        </p:nvGraphicFramePr>
        <p:xfrm>
          <a:off x="2032000" y="719667"/>
          <a:ext cx="8128000" cy="5418667"/>
        </p:xfrm>
        <a:graphic>
          <a:graphicData uri="http://schemas.openxmlformats.org/presentationml/2006/ole">
            <mc:AlternateContent xmlns:mc="http://schemas.openxmlformats.org/markup-compatibility/2006">
              <mc:Choice xmlns:v="urn:schemas-microsoft-com:vml" Requires="v">
                <p:oleObj name="Acrobat Document" r:id="rId9" imgW="0" imgH="0" progId="AcroExch.Document.DC">
                  <p:embed/>
                </p:oleObj>
              </mc:Choice>
              <mc:Fallback>
                <p:oleObj name="Acrobat Document" r:id="rId9" imgW="0" imgH="0" progId="AcroExch.Document.DC">
                  <p:embed/>
                  <p:pic>
                    <p:nvPicPr>
                      <p:cNvPr id="3" name="Object 2">
                        <a:extLst>
                          <a:ext uri="{FF2B5EF4-FFF2-40B4-BE49-F238E27FC236}">
                            <a16:creationId xmlns:a16="http://schemas.microsoft.com/office/drawing/2014/main" id="{66678F22-3DF1-562F-002D-2554943F220D}"/>
                          </a:ext>
                        </a:extLst>
                      </p:cNvPr>
                      <p:cNvPicPr/>
                      <p:nvPr/>
                    </p:nvPicPr>
                    <p:blipFill/>
                    <p:spPr>
                      <a:xfrm>
                        <a:off x="2032000" y="719667"/>
                        <a:ext cx="8128000" cy="5418667"/>
                      </a:xfrm>
                      <a:prstGeom prst="rect">
                        <a:avLst/>
                      </a:prstGeom>
                    </p:spPr>
                  </p:pic>
                </p:oleObj>
              </mc:Fallback>
            </mc:AlternateContent>
          </a:graphicData>
        </a:graphic>
      </p:graphicFrame>
      <p:sp>
        <p:nvSpPr>
          <p:cNvPr id="9" name="Title 1">
            <a:extLst>
              <a:ext uri="{FF2B5EF4-FFF2-40B4-BE49-F238E27FC236}">
                <a16:creationId xmlns:a16="http://schemas.microsoft.com/office/drawing/2014/main" id="{44338B39-93D9-3EE3-BDCE-938A7810458B}"/>
              </a:ext>
            </a:extLst>
          </p:cNvPr>
          <p:cNvSpPr txBox="1">
            <a:spLocks/>
          </p:cNvSpPr>
          <p:nvPr/>
        </p:nvSpPr>
        <p:spPr>
          <a:xfrm>
            <a:off x="4247711" y="148717"/>
            <a:ext cx="4485373" cy="763600"/>
          </a:xfrm>
          <a:prstGeom prst="rect">
            <a:avLst/>
          </a:prstGeom>
        </p:spPr>
        <p:txBody>
          <a:bodyPr>
            <a:norm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gn="ctr"/>
            <a:r>
              <a:rPr lang="en" sz="2000" b="1" dirty="0">
                <a:solidFill>
                  <a:srgbClr val="414042"/>
                </a:solidFill>
                <a:latin typeface="+mn-lt"/>
                <a:ea typeface="+mn-ea"/>
                <a:cs typeface="Arial" panose="020B0604020202020204" pitchFamily="34" charset="0"/>
              </a:rPr>
              <a:t>IMPROVEMENTS AT I-95 SB OFF-RAMP,  SW  4  AVENUE AND SW 3 AVENUE</a:t>
            </a:r>
            <a:endParaRPr lang="en-US" sz="2000" b="1" dirty="0">
              <a:solidFill>
                <a:srgbClr val="414042"/>
              </a:solidFill>
              <a:latin typeface="+mn-lt"/>
              <a:ea typeface="+mn-ea"/>
              <a:cs typeface="Arial" panose="020B0604020202020204" pitchFamily="34" charset="0"/>
            </a:endParaRPr>
          </a:p>
        </p:txBody>
      </p:sp>
      <p:pic>
        <p:nvPicPr>
          <p:cNvPr id="10" name="Picture 9" descr="A logo of handshake in a circle">
            <a:extLst>
              <a:ext uri="{FF2B5EF4-FFF2-40B4-BE49-F238E27FC236}">
                <a16:creationId xmlns:a16="http://schemas.microsoft.com/office/drawing/2014/main" id="{42748279-B450-21F2-30D1-1109171F1D1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5573" y="1462103"/>
            <a:ext cx="1143000" cy="1143000"/>
          </a:xfrm>
          <a:prstGeom prst="rect">
            <a:avLst/>
          </a:prstGeom>
        </p:spPr>
      </p:pic>
      <p:pic>
        <p:nvPicPr>
          <p:cNvPr id="11" name="Picture 10" descr="A circle with a safety vest on it">
            <a:extLst>
              <a:ext uri="{FF2B5EF4-FFF2-40B4-BE49-F238E27FC236}">
                <a16:creationId xmlns:a16="http://schemas.microsoft.com/office/drawing/2014/main" id="{7F0BE9F8-686F-F256-A72C-08FEE6A554A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5572" y="2720974"/>
            <a:ext cx="1143000" cy="1143000"/>
          </a:xfrm>
          <a:prstGeom prst="rect">
            <a:avLst/>
          </a:prstGeom>
        </p:spPr>
      </p:pic>
      <p:sp>
        <p:nvSpPr>
          <p:cNvPr id="5" name="TextBox 4">
            <a:extLst>
              <a:ext uri="{FF2B5EF4-FFF2-40B4-BE49-F238E27FC236}">
                <a16:creationId xmlns:a16="http://schemas.microsoft.com/office/drawing/2014/main" id="{AF7F4276-5AA4-7B7C-8ADC-EFE4B49E70E3}"/>
              </a:ext>
            </a:extLst>
          </p:cNvPr>
          <p:cNvSpPr txBox="1"/>
          <p:nvPr/>
        </p:nvSpPr>
        <p:spPr>
          <a:xfrm>
            <a:off x="164601" y="5395897"/>
            <a:ext cx="5829819" cy="1785104"/>
          </a:xfrm>
          <a:prstGeom prst="rect">
            <a:avLst/>
          </a:prstGeom>
          <a:noFill/>
        </p:spPr>
        <p:txBody>
          <a:bodyPr wrap="square" rtlCol="0">
            <a:spAutoFit/>
          </a:bodyPr>
          <a:lstStyle/>
          <a:p>
            <a:pPr marL="171450" indent="-171450">
              <a:buFont typeface="Arial" panose="020B0604020202020204" pitchFamily="34" charset="0"/>
              <a:buChar char="•"/>
            </a:pPr>
            <a:r>
              <a:rPr lang="en-US" sz="1400" dirty="0"/>
              <a:t>Closing SW 4 Avenue at SW 7 Street</a:t>
            </a:r>
          </a:p>
          <a:p>
            <a:pPr marL="171450" indent="-171450">
              <a:buFont typeface="Arial" panose="020B0604020202020204" pitchFamily="34" charset="0"/>
              <a:buChar char="•"/>
            </a:pPr>
            <a:r>
              <a:rPr lang="en-US" sz="1400" dirty="0"/>
              <a:t>Widening I-95 SB off-ramp to four lanes</a:t>
            </a:r>
          </a:p>
          <a:p>
            <a:pPr marL="171450" indent="-171450">
              <a:buFont typeface="Arial" panose="020B0604020202020204" pitchFamily="34" charset="0"/>
              <a:buChar char="•"/>
            </a:pPr>
            <a:r>
              <a:rPr lang="en-US" sz="1400" dirty="0"/>
              <a:t>Widening SW 3 Avenue to convert from a one-way, two-lane to a two-way,         three-lane between SW 6 Street and SW 7 Street</a:t>
            </a:r>
          </a:p>
          <a:p>
            <a:pPr marL="171450" indent="-171450">
              <a:buFont typeface="Arial" panose="020B0604020202020204" pitchFamily="34" charset="0"/>
              <a:buChar char="•"/>
            </a:pPr>
            <a:r>
              <a:rPr lang="en-US" sz="1400" dirty="0"/>
              <a:t>Converting SW 4 Avenue into a two-lane, two-way from SW 7 Street to SW 6 Street</a:t>
            </a:r>
          </a:p>
          <a:p>
            <a:pPr marL="171450" indent="-171450">
              <a:buFont typeface="Arial" panose="020B0604020202020204" pitchFamily="34" charset="0"/>
              <a:buChar char="•"/>
            </a:pPr>
            <a:endParaRPr lang="en-US" sz="1400" dirty="0"/>
          </a:p>
          <a:p>
            <a:pPr algn="just"/>
            <a:endParaRPr lang="en-US" sz="1200" dirty="0">
              <a:latin typeface="Barlow" panose="00000500000000000000" pitchFamily="2" charset="0"/>
            </a:endParaRPr>
          </a:p>
        </p:txBody>
      </p:sp>
      <p:sp>
        <p:nvSpPr>
          <p:cNvPr id="13" name="TextBox 12">
            <a:extLst>
              <a:ext uri="{FF2B5EF4-FFF2-40B4-BE49-F238E27FC236}">
                <a16:creationId xmlns:a16="http://schemas.microsoft.com/office/drawing/2014/main" id="{9A1D9B93-E40A-4013-9C8B-0E5D63D59578}"/>
              </a:ext>
            </a:extLst>
          </p:cNvPr>
          <p:cNvSpPr txBox="1"/>
          <p:nvPr/>
        </p:nvSpPr>
        <p:spPr>
          <a:xfrm>
            <a:off x="6096000" y="5514936"/>
            <a:ext cx="5931399" cy="954107"/>
          </a:xfrm>
          <a:prstGeom prst="rect">
            <a:avLst/>
          </a:prstGeom>
          <a:noFill/>
        </p:spPr>
        <p:txBody>
          <a:bodyPr wrap="square">
            <a:spAutoFit/>
          </a:bodyPr>
          <a:lstStyle/>
          <a:p>
            <a:pPr marL="171450" indent="-171450">
              <a:buFont typeface="Arial" panose="020B0604020202020204" pitchFamily="34" charset="0"/>
              <a:buChar char="•"/>
            </a:pPr>
            <a:r>
              <a:rPr lang="en-US" sz="1400" dirty="0"/>
              <a:t>Providing new traffic signals at the intersection of SW 4 Avenue and                SW 6 Street</a:t>
            </a:r>
          </a:p>
          <a:p>
            <a:pPr marL="171450" indent="-171450">
              <a:buFont typeface="Arial" panose="020B0604020202020204" pitchFamily="34" charset="0"/>
              <a:buChar char="•"/>
            </a:pPr>
            <a:r>
              <a:rPr lang="en-US" sz="1400" dirty="0"/>
              <a:t>Providing new traffic signals at the intersection of 3 Avenue and SW 6 Street</a:t>
            </a:r>
          </a:p>
          <a:p>
            <a:pPr algn="just"/>
            <a:endParaRPr lang="en-US" sz="1400" dirty="0"/>
          </a:p>
        </p:txBody>
      </p:sp>
      <p:pic>
        <p:nvPicPr>
          <p:cNvPr id="14" name="Picture 13" descr="A blue circle with white text and a chain&#10;&#10;Description automatically generated">
            <a:extLst>
              <a:ext uri="{FF2B5EF4-FFF2-40B4-BE49-F238E27FC236}">
                <a16:creationId xmlns:a16="http://schemas.microsoft.com/office/drawing/2014/main" id="{602138B9-2C70-9D78-9014-5ECBF3EFB89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5572" y="3941531"/>
            <a:ext cx="1143000" cy="1143000"/>
          </a:xfrm>
          <a:prstGeom prst="rect">
            <a:avLst/>
          </a:prstGeom>
        </p:spPr>
      </p:pic>
      <p:sp>
        <p:nvSpPr>
          <p:cNvPr id="12" name="TextBox 11">
            <a:extLst>
              <a:ext uri="{FF2B5EF4-FFF2-40B4-BE49-F238E27FC236}">
                <a16:creationId xmlns:a16="http://schemas.microsoft.com/office/drawing/2014/main" id="{FD3C31D2-0F11-B2A8-DD4B-FA8DF1B0C764}"/>
              </a:ext>
            </a:extLst>
          </p:cNvPr>
          <p:cNvSpPr txBox="1"/>
          <p:nvPr/>
        </p:nvSpPr>
        <p:spPr>
          <a:xfrm rot="5400000">
            <a:off x="7911496" y="3238597"/>
            <a:ext cx="904512" cy="369332"/>
          </a:xfrm>
          <a:prstGeom prst="rect">
            <a:avLst/>
          </a:prstGeom>
          <a:solidFill>
            <a:srgbClr val="00B050"/>
          </a:solidFill>
        </p:spPr>
        <p:txBody>
          <a:bodyPr wrap="square" rtlCol="0">
            <a:spAutoFit/>
          </a:bodyPr>
          <a:lstStyle/>
          <a:p>
            <a:r>
              <a:rPr lang="en-US" i="1" dirty="0">
                <a:solidFill>
                  <a:schemeClr val="bg1"/>
                </a:solidFill>
              </a:rPr>
              <a:t>PUBLIX</a:t>
            </a:r>
          </a:p>
        </p:txBody>
      </p:sp>
    </p:spTree>
    <p:extLst>
      <p:ext uri="{BB962C8B-B14F-4D97-AF65-F5344CB8AC3E}">
        <p14:creationId xmlns:p14="http://schemas.microsoft.com/office/powerpoint/2010/main" val="1246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EC73A6C-0601-599B-009C-53B43F0AA80A}"/>
              </a:ext>
            </a:extLst>
          </p:cNvPr>
          <p:cNvGrpSpPr/>
          <p:nvPr/>
        </p:nvGrpSpPr>
        <p:grpSpPr>
          <a:xfrm>
            <a:off x="997928" y="98253"/>
            <a:ext cx="2228850" cy="702140"/>
            <a:chOff x="3756123" y="1010060"/>
            <a:chExt cx="4098308" cy="1291063"/>
          </a:xfrm>
        </p:grpSpPr>
        <p:pic>
          <p:nvPicPr>
            <p:cNvPr id="5" name="Picture 4">
              <a:extLst>
                <a:ext uri="{FF2B5EF4-FFF2-40B4-BE49-F238E27FC236}">
                  <a16:creationId xmlns:a16="http://schemas.microsoft.com/office/drawing/2014/main" id="{A83144BB-E34C-6425-CAFB-6F3529324B7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56123" y="1025772"/>
              <a:ext cx="2511043" cy="1255521"/>
            </a:xfrm>
            <a:prstGeom prst="rect">
              <a:avLst/>
            </a:prstGeom>
          </p:spPr>
        </p:pic>
        <p:grpSp>
          <p:nvGrpSpPr>
            <p:cNvPr id="6" name="Group 5">
              <a:extLst>
                <a:ext uri="{FF2B5EF4-FFF2-40B4-BE49-F238E27FC236}">
                  <a16:creationId xmlns:a16="http://schemas.microsoft.com/office/drawing/2014/main" id="{9CD0EB6B-E63C-4479-4ED9-913E654059F6}"/>
                </a:ext>
              </a:extLst>
            </p:cNvPr>
            <p:cNvGrpSpPr/>
            <p:nvPr/>
          </p:nvGrpSpPr>
          <p:grpSpPr>
            <a:xfrm>
              <a:off x="6563366" y="1010060"/>
              <a:ext cx="1291065" cy="1291063"/>
              <a:chOff x="3726482" y="3206233"/>
              <a:chExt cx="1013900" cy="1013899"/>
            </a:xfrm>
          </p:grpSpPr>
          <p:pic>
            <p:nvPicPr>
              <p:cNvPr id="7" name="Image" descr="Image">
                <a:extLst>
                  <a:ext uri="{FF2B5EF4-FFF2-40B4-BE49-F238E27FC236}">
                    <a16:creationId xmlns:a16="http://schemas.microsoft.com/office/drawing/2014/main" id="{BC276BDB-A71C-D975-A0EF-87960A0FC173}"/>
                  </a:ext>
                </a:extLst>
              </p:cNvPr>
              <p:cNvPicPr>
                <a:picLocks noChangeAspect="1"/>
              </p:cNvPicPr>
              <p:nvPr/>
            </p:nvPicPr>
            <p:blipFill>
              <a:blip r:embed="rId3"/>
              <a:stretch>
                <a:fillRect/>
              </a:stretch>
            </p:blipFill>
            <p:spPr>
              <a:xfrm>
                <a:off x="3726482" y="3206233"/>
                <a:ext cx="1013900" cy="1013899"/>
              </a:xfrm>
              <a:prstGeom prst="rect">
                <a:avLst/>
              </a:prstGeom>
              <a:ln w="12700" cap="flat">
                <a:noFill/>
                <a:miter lim="400000"/>
              </a:ln>
              <a:effectLst/>
            </p:spPr>
          </p:pic>
          <p:pic>
            <p:nvPicPr>
              <p:cNvPr id="8" name="FDOT_COMPASS.png" descr="FDOT_COMPASS.png">
                <a:extLst>
                  <a:ext uri="{FF2B5EF4-FFF2-40B4-BE49-F238E27FC236}">
                    <a16:creationId xmlns:a16="http://schemas.microsoft.com/office/drawing/2014/main" id="{B6A1EED7-6305-079C-97E0-9E45A7764B41}"/>
                  </a:ext>
                </a:extLst>
              </p:cNvPr>
              <p:cNvPicPr>
                <a:picLocks noChangeAspect="1"/>
              </p:cNvPicPr>
              <p:nvPr/>
            </p:nvPicPr>
            <p:blipFill>
              <a:blip r:embed="rId4"/>
              <a:stretch>
                <a:fillRect/>
              </a:stretch>
            </p:blipFill>
            <p:spPr>
              <a:xfrm>
                <a:off x="3776664" y="3236459"/>
                <a:ext cx="914400" cy="914400"/>
              </a:xfrm>
              <a:prstGeom prst="rect">
                <a:avLst/>
              </a:prstGeom>
              <a:ln w="12700" cap="flat">
                <a:noFill/>
                <a:miter lim="400000"/>
              </a:ln>
              <a:effectLst/>
            </p:spPr>
          </p:pic>
        </p:grpSp>
      </p:grpSp>
      <p:sp>
        <p:nvSpPr>
          <p:cNvPr id="9" name="Title 1">
            <a:extLst>
              <a:ext uri="{FF2B5EF4-FFF2-40B4-BE49-F238E27FC236}">
                <a16:creationId xmlns:a16="http://schemas.microsoft.com/office/drawing/2014/main" id="{AA4751ED-2F43-67E6-C513-E439AE705F33}"/>
              </a:ext>
            </a:extLst>
          </p:cNvPr>
          <p:cNvSpPr txBox="1">
            <a:spLocks/>
          </p:cNvSpPr>
          <p:nvPr/>
        </p:nvSpPr>
        <p:spPr>
          <a:xfrm>
            <a:off x="3724448" y="259553"/>
            <a:ext cx="6299820" cy="763600"/>
          </a:xfrm>
          <a:prstGeom prst="rect">
            <a:avLst/>
          </a:prstGeom>
        </p:spPr>
        <p:txBody>
          <a:bodyPr>
            <a:norm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gn="ctr"/>
            <a:r>
              <a:rPr lang="en" sz="2000" b="1" dirty="0">
                <a:solidFill>
                  <a:srgbClr val="414042"/>
                </a:solidFill>
                <a:latin typeface="+mn-lt"/>
                <a:ea typeface="+mn-ea"/>
                <a:cs typeface="Arial" panose="020B0604020202020204" pitchFamily="34" charset="0"/>
              </a:rPr>
              <a:t>NEW TRAFFIC FLOW AFTER CLOSURE OF SW 4 AVENUE</a:t>
            </a:r>
            <a:endParaRPr lang="en-US" sz="2000" b="1" dirty="0">
              <a:solidFill>
                <a:srgbClr val="414042"/>
              </a:solidFill>
              <a:latin typeface="+mn-lt"/>
              <a:ea typeface="+mn-ea"/>
              <a:cs typeface="Arial" panose="020B0604020202020204" pitchFamily="34" charset="0"/>
            </a:endParaRPr>
          </a:p>
        </p:txBody>
      </p:sp>
      <p:pic>
        <p:nvPicPr>
          <p:cNvPr id="10" name="Picture 9">
            <a:extLst>
              <a:ext uri="{FF2B5EF4-FFF2-40B4-BE49-F238E27FC236}">
                <a16:creationId xmlns:a16="http://schemas.microsoft.com/office/drawing/2014/main" id="{A2A8B0EF-45CD-45D2-48A0-7A21DCD479C5}"/>
              </a:ext>
            </a:extLst>
          </p:cNvPr>
          <p:cNvPicPr>
            <a:picLocks noChangeAspect="1"/>
          </p:cNvPicPr>
          <p:nvPr/>
        </p:nvPicPr>
        <p:blipFill>
          <a:blip r:embed="rId5"/>
          <a:stretch>
            <a:fillRect/>
          </a:stretch>
        </p:blipFill>
        <p:spPr>
          <a:xfrm>
            <a:off x="2009775" y="950178"/>
            <a:ext cx="9000328" cy="4957643"/>
          </a:xfrm>
          <a:prstGeom prst="rect">
            <a:avLst/>
          </a:prstGeom>
        </p:spPr>
      </p:pic>
    </p:spTree>
    <p:extLst>
      <p:ext uri="{BB962C8B-B14F-4D97-AF65-F5344CB8AC3E}">
        <p14:creationId xmlns:p14="http://schemas.microsoft.com/office/powerpoint/2010/main" val="32592799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6E4FD-AE09-BF91-11B2-9A51EE5C6DA1}"/>
            </a:ext>
          </a:extLst>
        </p:cNvPr>
        <p:cNvGrpSpPr/>
        <p:nvPr/>
      </p:nvGrpSpPr>
      <p:grpSpPr>
        <a:xfrm>
          <a:off x="0" y="0"/>
          <a:ext cx="0" cy="0"/>
          <a:chOff x="0" y="0"/>
          <a:chExt cx="0" cy="0"/>
        </a:xfrm>
      </p:grpSpPr>
      <p:grpSp>
        <p:nvGrpSpPr>
          <p:cNvPr id="35" name="Group 34">
            <a:extLst>
              <a:ext uri="{FF2B5EF4-FFF2-40B4-BE49-F238E27FC236}">
                <a16:creationId xmlns:a16="http://schemas.microsoft.com/office/drawing/2014/main" id="{2D987F21-3483-E626-42E5-ADFF631C5D07}"/>
              </a:ext>
            </a:extLst>
          </p:cNvPr>
          <p:cNvGrpSpPr/>
          <p:nvPr/>
        </p:nvGrpSpPr>
        <p:grpSpPr>
          <a:xfrm>
            <a:off x="997928" y="98253"/>
            <a:ext cx="2228850" cy="702140"/>
            <a:chOff x="3756123" y="1010060"/>
            <a:chExt cx="4098308" cy="1291063"/>
          </a:xfrm>
        </p:grpSpPr>
        <p:pic>
          <p:nvPicPr>
            <p:cNvPr id="36" name="Picture 35">
              <a:extLst>
                <a:ext uri="{FF2B5EF4-FFF2-40B4-BE49-F238E27FC236}">
                  <a16:creationId xmlns:a16="http://schemas.microsoft.com/office/drawing/2014/main" id="{56EAFFEE-7031-512B-E137-A26D0018B36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56123" y="1025772"/>
              <a:ext cx="2511043" cy="1255521"/>
            </a:xfrm>
            <a:prstGeom prst="rect">
              <a:avLst/>
            </a:prstGeom>
          </p:spPr>
        </p:pic>
        <p:grpSp>
          <p:nvGrpSpPr>
            <p:cNvPr id="38" name="Group 37">
              <a:extLst>
                <a:ext uri="{FF2B5EF4-FFF2-40B4-BE49-F238E27FC236}">
                  <a16:creationId xmlns:a16="http://schemas.microsoft.com/office/drawing/2014/main" id="{64AD55ED-F08D-9FB6-FC0D-59A6E49133FE}"/>
                </a:ext>
              </a:extLst>
            </p:cNvPr>
            <p:cNvGrpSpPr/>
            <p:nvPr/>
          </p:nvGrpSpPr>
          <p:grpSpPr>
            <a:xfrm>
              <a:off x="6563366" y="1010060"/>
              <a:ext cx="1291065" cy="1291063"/>
              <a:chOff x="3726482" y="3206233"/>
              <a:chExt cx="1013900" cy="1013899"/>
            </a:xfrm>
          </p:grpSpPr>
          <p:pic>
            <p:nvPicPr>
              <p:cNvPr id="39" name="Image" descr="Image">
                <a:extLst>
                  <a:ext uri="{FF2B5EF4-FFF2-40B4-BE49-F238E27FC236}">
                    <a16:creationId xmlns:a16="http://schemas.microsoft.com/office/drawing/2014/main" id="{E59C2F92-963F-B033-D996-FE8FA38574D9}"/>
                  </a:ext>
                </a:extLst>
              </p:cNvPr>
              <p:cNvPicPr>
                <a:picLocks noChangeAspect="1"/>
              </p:cNvPicPr>
              <p:nvPr/>
            </p:nvPicPr>
            <p:blipFill>
              <a:blip r:embed="rId3"/>
              <a:stretch>
                <a:fillRect/>
              </a:stretch>
            </p:blipFill>
            <p:spPr>
              <a:xfrm>
                <a:off x="3726482" y="3206233"/>
                <a:ext cx="1013900" cy="1013899"/>
              </a:xfrm>
              <a:prstGeom prst="rect">
                <a:avLst/>
              </a:prstGeom>
              <a:ln w="12700" cap="flat">
                <a:noFill/>
                <a:miter lim="400000"/>
              </a:ln>
              <a:effectLst/>
            </p:spPr>
          </p:pic>
          <p:pic>
            <p:nvPicPr>
              <p:cNvPr id="40" name="FDOT_COMPASS.png" descr="FDOT_COMPASS.png">
                <a:extLst>
                  <a:ext uri="{FF2B5EF4-FFF2-40B4-BE49-F238E27FC236}">
                    <a16:creationId xmlns:a16="http://schemas.microsoft.com/office/drawing/2014/main" id="{0C9B3AE2-246F-6B22-7229-A0B1EF16F071}"/>
                  </a:ext>
                </a:extLst>
              </p:cNvPr>
              <p:cNvPicPr>
                <a:picLocks noChangeAspect="1"/>
              </p:cNvPicPr>
              <p:nvPr/>
            </p:nvPicPr>
            <p:blipFill>
              <a:blip r:embed="rId4"/>
              <a:stretch>
                <a:fillRect/>
              </a:stretch>
            </p:blipFill>
            <p:spPr>
              <a:xfrm>
                <a:off x="3776664" y="3236459"/>
                <a:ext cx="914400" cy="914400"/>
              </a:xfrm>
              <a:prstGeom prst="rect">
                <a:avLst/>
              </a:prstGeom>
              <a:ln w="12700" cap="flat">
                <a:noFill/>
                <a:miter lim="400000"/>
              </a:ln>
              <a:effectLst/>
            </p:spPr>
          </p:pic>
        </p:grpSp>
      </p:grpSp>
      <p:sp>
        <p:nvSpPr>
          <p:cNvPr id="4" name="Title 1">
            <a:extLst>
              <a:ext uri="{FF2B5EF4-FFF2-40B4-BE49-F238E27FC236}">
                <a16:creationId xmlns:a16="http://schemas.microsoft.com/office/drawing/2014/main" id="{9A57DB80-3651-E408-2770-BCC7F0C0D3B8}"/>
              </a:ext>
            </a:extLst>
          </p:cNvPr>
          <p:cNvSpPr txBox="1">
            <a:spLocks/>
          </p:cNvSpPr>
          <p:nvPr/>
        </p:nvSpPr>
        <p:spPr>
          <a:xfrm>
            <a:off x="4247711" y="148717"/>
            <a:ext cx="4485373" cy="763600"/>
          </a:xfrm>
          <a:prstGeom prst="rect">
            <a:avLst/>
          </a:prstGeom>
        </p:spPr>
        <p:txBody>
          <a:bodyPr>
            <a:norm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gn="ctr"/>
            <a:r>
              <a:rPr lang="en" sz="2000" b="1" dirty="0">
                <a:solidFill>
                  <a:srgbClr val="414042"/>
                </a:solidFill>
                <a:latin typeface="+mn-lt"/>
                <a:ea typeface="+mn-ea"/>
                <a:cs typeface="Arial" panose="020B0604020202020204" pitchFamily="34" charset="0"/>
              </a:rPr>
              <a:t>EXISTING CONDITIONS AT SW 4 AVENUE</a:t>
            </a:r>
            <a:endParaRPr lang="en-US" sz="2000" b="1" dirty="0">
              <a:solidFill>
                <a:srgbClr val="414042"/>
              </a:solidFill>
              <a:latin typeface="+mn-lt"/>
              <a:ea typeface="+mn-ea"/>
              <a:cs typeface="Arial" panose="020B0604020202020204" pitchFamily="34" charset="0"/>
            </a:endParaRPr>
          </a:p>
        </p:txBody>
      </p:sp>
      <p:pic>
        <p:nvPicPr>
          <p:cNvPr id="7" name="Picture 6">
            <a:extLst>
              <a:ext uri="{FF2B5EF4-FFF2-40B4-BE49-F238E27FC236}">
                <a16:creationId xmlns:a16="http://schemas.microsoft.com/office/drawing/2014/main" id="{42CA8C62-C861-4724-C507-C836BDD672A2}"/>
              </a:ext>
            </a:extLst>
          </p:cNvPr>
          <p:cNvPicPr>
            <a:picLocks noChangeAspect="1"/>
          </p:cNvPicPr>
          <p:nvPr/>
        </p:nvPicPr>
        <p:blipFill>
          <a:blip r:embed="rId5"/>
          <a:stretch>
            <a:fillRect/>
          </a:stretch>
        </p:blipFill>
        <p:spPr>
          <a:xfrm>
            <a:off x="1399034" y="1062105"/>
            <a:ext cx="10182726" cy="4968158"/>
          </a:xfrm>
          <a:prstGeom prst="rect">
            <a:avLst/>
          </a:prstGeom>
        </p:spPr>
      </p:pic>
    </p:spTree>
    <p:extLst>
      <p:ext uri="{BB962C8B-B14F-4D97-AF65-F5344CB8AC3E}">
        <p14:creationId xmlns:p14="http://schemas.microsoft.com/office/powerpoint/2010/main" val="1991276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9A99A32-5752-4F46-90C2-1C48D71440C8}"/>
              </a:ext>
            </a:extLst>
          </p:cNvPr>
          <p:cNvSpPr txBox="1"/>
          <p:nvPr/>
        </p:nvSpPr>
        <p:spPr>
          <a:xfrm>
            <a:off x="1585609" y="3429000"/>
            <a:ext cx="9075906" cy="2062103"/>
          </a:xfrm>
          <a:prstGeom prst="rect">
            <a:avLst/>
          </a:prstGeom>
          <a:noFill/>
        </p:spPr>
        <p:txBody>
          <a:bodyPr wrap="square" rtlCol="0">
            <a:spAutoFit/>
          </a:bodyPr>
          <a:lstStyle/>
          <a:p>
            <a:pPr algn="ctr"/>
            <a:r>
              <a:rPr lang="es-ES" altLang="ko-KR" sz="3200" dirty="0">
                <a:solidFill>
                  <a:srgbClr val="414042"/>
                </a:solidFill>
              </a:rPr>
              <a:t>Si usted necesita traducción durante la reunión por favor levante su mano o puede pedir ayuda de traducción a través del chat y un miembro de nuestro equipo lo asistirá.</a:t>
            </a:r>
          </a:p>
        </p:txBody>
      </p:sp>
      <p:grpSp>
        <p:nvGrpSpPr>
          <p:cNvPr id="8" name="Group 7">
            <a:extLst>
              <a:ext uri="{FF2B5EF4-FFF2-40B4-BE49-F238E27FC236}">
                <a16:creationId xmlns:a16="http://schemas.microsoft.com/office/drawing/2014/main" id="{4BFE8D90-3077-881C-302D-9582C0FBA9C5}"/>
              </a:ext>
            </a:extLst>
          </p:cNvPr>
          <p:cNvGrpSpPr/>
          <p:nvPr/>
        </p:nvGrpSpPr>
        <p:grpSpPr>
          <a:xfrm>
            <a:off x="3280723" y="783167"/>
            <a:ext cx="5630554" cy="1773756"/>
            <a:chOff x="3756123" y="1010060"/>
            <a:chExt cx="4098308" cy="1291063"/>
          </a:xfrm>
        </p:grpSpPr>
        <p:pic>
          <p:nvPicPr>
            <p:cNvPr id="2" name="Picture 1">
              <a:extLst>
                <a:ext uri="{FF2B5EF4-FFF2-40B4-BE49-F238E27FC236}">
                  <a16:creationId xmlns:a16="http://schemas.microsoft.com/office/drawing/2014/main" id="{5E3B9F5A-EC86-D1E7-E8BA-E66C382A029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56123" y="1025772"/>
              <a:ext cx="2511043" cy="1255521"/>
            </a:xfrm>
            <a:prstGeom prst="rect">
              <a:avLst/>
            </a:prstGeom>
          </p:spPr>
        </p:pic>
        <p:grpSp>
          <p:nvGrpSpPr>
            <p:cNvPr id="3" name="Group 2">
              <a:extLst>
                <a:ext uri="{FF2B5EF4-FFF2-40B4-BE49-F238E27FC236}">
                  <a16:creationId xmlns:a16="http://schemas.microsoft.com/office/drawing/2014/main" id="{A1D6C0EE-B14F-C699-693A-E8E75C22A355}"/>
                </a:ext>
              </a:extLst>
            </p:cNvPr>
            <p:cNvGrpSpPr/>
            <p:nvPr/>
          </p:nvGrpSpPr>
          <p:grpSpPr>
            <a:xfrm>
              <a:off x="6563366" y="1010060"/>
              <a:ext cx="1291065" cy="1291063"/>
              <a:chOff x="3726482" y="3206233"/>
              <a:chExt cx="1013900" cy="1013899"/>
            </a:xfrm>
          </p:grpSpPr>
          <p:pic>
            <p:nvPicPr>
              <p:cNvPr id="4" name="Image" descr="Image">
                <a:extLst>
                  <a:ext uri="{FF2B5EF4-FFF2-40B4-BE49-F238E27FC236}">
                    <a16:creationId xmlns:a16="http://schemas.microsoft.com/office/drawing/2014/main" id="{FBA72D78-4C08-FC26-3EBD-3B92610D7ECD}"/>
                  </a:ext>
                </a:extLst>
              </p:cNvPr>
              <p:cNvPicPr>
                <a:picLocks noChangeAspect="1"/>
              </p:cNvPicPr>
              <p:nvPr/>
            </p:nvPicPr>
            <p:blipFill>
              <a:blip r:embed="rId3"/>
              <a:stretch>
                <a:fillRect/>
              </a:stretch>
            </p:blipFill>
            <p:spPr>
              <a:xfrm>
                <a:off x="3726482" y="3206233"/>
                <a:ext cx="1013900" cy="1013899"/>
              </a:xfrm>
              <a:prstGeom prst="rect">
                <a:avLst/>
              </a:prstGeom>
              <a:ln w="12700" cap="flat">
                <a:noFill/>
                <a:miter lim="400000"/>
              </a:ln>
              <a:effectLst/>
            </p:spPr>
          </p:pic>
          <p:pic>
            <p:nvPicPr>
              <p:cNvPr id="5" name="FDOT_COMPASS.png" descr="FDOT_COMPASS.png">
                <a:extLst>
                  <a:ext uri="{FF2B5EF4-FFF2-40B4-BE49-F238E27FC236}">
                    <a16:creationId xmlns:a16="http://schemas.microsoft.com/office/drawing/2014/main" id="{F9BDD479-441C-AB37-E212-A9F2BE020837}"/>
                  </a:ext>
                </a:extLst>
              </p:cNvPr>
              <p:cNvPicPr>
                <a:picLocks noChangeAspect="1"/>
              </p:cNvPicPr>
              <p:nvPr/>
            </p:nvPicPr>
            <p:blipFill>
              <a:blip r:embed="rId4"/>
              <a:stretch>
                <a:fillRect/>
              </a:stretch>
            </p:blipFill>
            <p:spPr>
              <a:xfrm>
                <a:off x="3776664" y="3236459"/>
                <a:ext cx="914400" cy="914400"/>
              </a:xfrm>
              <a:prstGeom prst="rect">
                <a:avLst/>
              </a:prstGeom>
              <a:ln w="12700" cap="flat">
                <a:noFill/>
                <a:miter lim="400000"/>
              </a:ln>
              <a:effectLst/>
            </p:spPr>
          </p:pic>
        </p:grpSp>
      </p:grpSp>
    </p:spTree>
    <p:extLst>
      <p:ext uri="{BB962C8B-B14F-4D97-AF65-F5344CB8AC3E}">
        <p14:creationId xmlns:p14="http://schemas.microsoft.com/office/powerpoint/2010/main" val="9901872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EC600A-DCB0-3B87-0255-A808B1B2BFA9}"/>
            </a:ext>
          </a:extLst>
        </p:cNvPr>
        <p:cNvGrpSpPr/>
        <p:nvPr/>
      </p:nvGrpSpPr>
      <p:grpSpPr>
        <a:xfrm>
          <a:off x="0" y="0"/>
          <a:ext cx="0" cy="0"/>
          <a:chOff x="0" y="0"/>
          <a:chExt cx="0" cy="0"/>
        </a:xfrm>
      </p:grpSpPr>
      <p:grpSp>
        <p:nvGrpSpPr>
          <p:cNvPr id="35" name="Group 34">
            <a:extLst>
              <a:ext uri="{FF2B5EF4-FFF2-40B4-BE49-F238E27FC236}">
                <a16:creationId xmlns:a16="http://schemas.microsoft.com/office/drawing/2014/main" id="{A6385F3F-CCDA-3D7A-6AE4-76F47D2DF090}"/>
              </a:ext>
            </a:extLst>
          </p:cNvPr>
          <p:cNvGrpSpPr/>
          <p:nvPr/>
        </p:nvGrpSpPr>
        <p:grpSpPr>
          <a:xfrm>
            <a:off x="997928" y="98253"/>
            <a:ext cx="2228850" cy="702140"/>
            <a:chOff x="3756123" y="1010060"/>
            <a:chExt cx="4098308" cy="1291063"/>
          </a:xfrm>
        </p:grpSpPr>
        <p:pic>
          <p:nvPicPr>
            <p:cNvPr id="36" name="Picture 35">
              <a:extLst>
                <a:ext uri="{FF2B5EF4-FFF2-40B4-BE49-F238E27FC236}">
                  <a16:creationId xmlns:a16="http://schemas.microsoft.com/office/drawing/2014/main" id="{E497BC50-3FE0-E6B7-E29F-CB0E04B12FD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56123" y="1025772"/>
              <a:ext cx="2511043" cy="1255521"/>
            </a:xfrm>
            <a:prstGeom prst="rect">
              <a:avLst/>
            </a:prstGeom>
          </p:spPr>
        </p:pic>
        <p:grpSp>
          <p:nvGrpSpPr>
            <p:cNvPr id="38" name="Group 37">
              <a:extLst>
                <a:ext uri="{FF2B5EF4-FFF2-40B4-BE49-F238E27FC236}">
                  <a16:creationId xmlns:a16="http://schemas.microsoft.com/office/drawing/2014/main" id="{5EEE1138-7A08-9E9A-6E79-F684D230EA57}"/>
                </a:ext>
              </a:extLst>
            </p:cNvPr>
            <p:cNvGrpSpPr/>
            <p:nvPr/>
          </p:nvGrpSpPr>
          <p:grpSpPr>
            <a:xfrm>
              <a:off x="6563366" y="1010060"/>
              <a:ext cx="1291065" cy="1291063"/>
              <a:chOff x="3726482" y="3206233"/>
              <a:chExt cx="1013900" cy="1013899"/>
            </a:xfrm>
          </p:grpSpPr>
          <p:pic>
            <p:nvPicPr>
              <p:cNvPr id="39" name="Image" descr="Image">
                <a:extLst>
                  <a:ext uri="{FF2B5EF4-FFF2-40B4-BE49-F238E27FC236}">
                    <a16:creationId xmlns:a16="http://schemas.microsoft.com/office/drawing/2014/main" id="{81E201BD-BB6C-D97D-DFF5-37A1929C8D89}"/>
                  </a:ext>
                </a:extLst>
              </p:cNvPr>
              <p:cNvPicPr>
                <a:picLocks noChangeAspect="1"/>
              </p:cNvPicPr>
              <p:nvPr/>
            </p:nvPicPr>
            <p:blipFill>
              <a:blip r:embed="rId3"/>
              <a:stretch>
                <a:fillRect/>
              </a:stretch>
            </p:blipFill>
            <p:spPr>
              <a:xfrm>
                <a:off x="3726482" y="3206233"/>
                <a:ext cx="1013900" cy="1013899"/>
              </a:xfrm>
              <a:prstGeom prst="rect">
                <a:avLst/>
              </a:prstGeom>
              <a:ln w="12700" cap="flat">
                <a:noFill/>
                <a:miter lim="400000"/>
              </a:ln>
              <a:effectLst/>
            </p:spPr>
          </p:pic>
          <p:pic>
            <p:nvPicPr>
              <p:cNvPr id="40" name="FDOT_COMPASS.png" descr="FDOT_COMPASS.png">
                <a:extLst>
                  <a:ext uri="{FF2B5EF4-FFF2-40B4-BE49-F238E27FC236}">
                    <a16:creationId xmlns:a16="http://schemas.microsoft.com/office/drawing/2014/main" id="{98027FDB-ADE4-C314-7389-AB0F783D64CD}"/>
                  </a:ext>
                </a:extLst>
              </p:cNvPr>
              <p:cNvPicPr>
                <a:picLocks noChangeAspect="1"/>
              </p:cNvPicPr>
              <p:nvPr/>
            </p:nvPicPr>
            <p:blipFill>
              <a:blip r:embed="rId4"/>
              <a:stretch>
                <a:fillRect/>
              </a:stretch>
            </p:blipFill>
            <p:spPr>
              <a:xfrm>
                <a:off x="3776664" y="3236459"/>
                <a:ext cx="914400" cy="914400"/>
              </a:xfrm>
              <a:prstGeom prst="rect">
                <a:avLst/>
              </a:prstGeom>
              <a:ln w="12700" cap="flat">
                <a:noFill/>
                <a:miter lim="400000"/>
              </a:ln>
              <a:effectLst/>
            </p:spPr>
          </p:pic>
        </p:grpSp>
      </p:grpSp>
      <p:pic>
        <p:nvPicPr>
          <p:cNvPr id="3" name="Picture 2">
            <a:extLst>
              <a:ext uri="{FF2B5EF4-FFF2-40B4-BE49-F238E27FC236}">
                <a16:creationId xmlns:a16="http://schemas.microsoft.com/office/drawing/2014/main" id="{C0F125B7-6DF2-18CA-9219-E88055F86C4B}"/>
              </a:ext>
            </a:extLst>
          </p:cNvPr>
          <p:cNvPicPr>
            <a:picLocks noChangeAspect="1"/>
          </p:cNvPicPr>
          <p:nvPr/>
        </p:nvPicPr>
        <p:blipFill>
          <a:blip r:embed="rId5"/>
          <a:stretch>
            <a:fillRect/>
          </a:stretch>
        </p:blipFill>
        <p:spPr>
          <a:xfrm>
            <a:off x="2274095" y="821325"/>
            <a:ext cx="7212795" cy="5570144"/>
          </a:xfrm>
          <a:prstGeom prst="rect">
            <a:avLst/>
          </a:prstGeom>
        </p:spPr>
      </p:pic>
      <p:sp>
        <p:nvSpPr>
          <p:cNvPr id="4" name="Title 1">
            <a:extLst>
              <a:ext uri="{FF2B5EF4-FFF2-40B4-BE49-F238E27FC236}">
                <a16:creationId xmlns:a16="http://schemas.microsoft.com/office/drawing/2014/main" id="{7D17A4EC-2998-579A-C7F1-C7B4E6798705}"/>
              </a:ext>
            </a:extLst>
          </p:cNvPr>
          <p:cNvSpPr txBox="1">
            <a:spLocks/>
          </p:cNvSpPr>
          <p:nvPr/>
        </p:nvSpPr>
        <p:spPr>
          <a:xfrm>
            <a:off x="3387865" y="148717"/>
            <a:ext cx="6530040" cy="763600"/>
          </a:xfrm>
          <a:prstGeom prst="rect">
            <a:avLst/>
          </a:prstGeom>
        </p:spPr>
        <p:txBody>
          <a:bodyPr>
            <a:norm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gn="ctr"/>
            <a:r>
              <a:rPr lang="en" sz="2000" b="1" dirty="0">
                <a:solidFill>
                  <a:srgbClr val="414042"/>
                </a:solidFill>
                <a:latin typeface="+mn-lt"/>
                <a:ea typeface="+mn-ea"/>
                <a:cs typeface="Arial" panose="020B0604020202020204" pitchFamily="34" charset="0"/>
              </a:rPr>
              <a:t>PROPOSED CLOSURE OF SW 4 AVENUE AND </a:t>
            </a:r>
          </a:p>
          <a:p>
            <a:pPr algn="ctr"/>
            <a:r>
              <a:rPr lang="en" sz="2000" b="1" dirty="0">
                <a:solidFill>
                  <a:srgbClr val="414042"/>
                </a:solidFill>
                <a:latin typeface="+mn-lt"/>
                <a:ea typeface="+mn-ea"/>
                <a:cs typeface="Arial" panose="020B0604020202020204" pitchFamily="34" charset="0"/>
              </a:rPr>
              <a:t>WIDENING OF SB I-95 OFF-RAMP </a:t>
            </a:r>
            <a:endParaRPr lang="en-US" sz="2000" b="1" dirty="0">
              <a:solidFill>
                <a:srgbClr val="414042"/>
              </a:solidFill>
              <a:latin typeface="+mn-lt"/>
              <a:ea typeface="+mn-ea"/>
              <a:cs typeface="Arial" panose="020B0604020202020204" pitchFamily="34" charset="0"/>
            </a:endParaRPr>
          </a:p>
        </p:txBody>
      </p:sp>
      <p:pic>
        <p:nvPicPr>
          <p:cNvPr id="5" name="Picture 4" descr="A blue circle with white text and a chain&#10;&#10;Description automatically generated">
            <a:extLst>
              <a:ext uri="{FF2B5EF4-FFF2-40B4-BE49-F238E27FC236}">
                <a16:creationId xmlns:a16="http://schemas.microsoft.com/office/drawing/2014/main" id="{F38F196C-E3B2-CB77-FD31-15EA8C3CCE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192" y="2170709"/>
            <a:ext cx="1143000" cy="1143000"/>
          </a:xfrm>
          <a:prstGeom prst="rect">
            <a:avLst/>
          </a:prstGeom>
        </p:spPr>
      </p:pic>
      <p:pic>
        <p:nvPicPr>
          <p:cNvPr id="6" name="Picture 5" descr="A circle with a safety vest on it">
            <a:extLst>
              <a:ext uri="{FF2B5EF4-FFF2-40B4-BE49-F238E27FC236}">
                <a16:creationId xmlns:a16="http://schemas.microsoft.com/office/drawing/2014/main" id="{08FBED6A-2D29-5CDD-FCB8-CE91440386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5192" y="3665005"/>
            <a:ext cx="1143000" cy="1143000"/>
          </a:xfrm>
          <a:prstGeom prst="rect">
            <a:avLst/>
          </a:prstGeom>
        </p:spPr>
      </p:pic>
      <p:sp>
        <p:nvSpPr>
          <p:cNvPr id="7" name="TextBox 6">
            <a:extLst>
              <a:ext uri="{FF2B5EF4-FFF2-40B4-BE49-F238E27FC236}">
                <a16:creationId xmlns:a16="http://schemas.microsoft.com/office/drawing/2014/main" id="{324785FC-0002-36AB-5EAD-57DF02DFB0F8}"/>
              </a:ext>
            </a:extLst>
          </p:cNvPr>
          <p:cNvSpPr txBox="1"/>
          <p:nvPr/>
        </p:nvSpPr>
        <p:spPr>
          <a:xfrm>
            <a:off x="9486891" y="1282383"/>
            <a:ext cx="2549166" cy="4708981"/>
          </a:xfrm>
          <a:prstGeom prst="rect">
            <a:avLst/>
          </a:prstGeom>
          <a:noFill/>
        </p:spPr>
        <p:txBody>
          <a:bodyPr wrap="square" rtlCol="0">
            <a:spAutoFit/>
          </a:bodyPr>
          <a:lstStyle/>
          <a:p>
            <a:pPr marL="285750" indent="-285750">
              <a:buFont typeface="Arial" panose="020B0604020202020204" pitchFamily="34" charset="0"/>
              <a:buChar char="•"/>
            </a:pPr>
            <a:r>
              <a:rPr lang="en-US" sz="1400" dirty="0"/>
              <a:t>Intersection of SW 4 Avenue    and SW 7 Street registers:</a:t>
            </a:r>
          </a:p>
          <a:p>
            <a:pPr marL="285750" indent="-285750">
              <a:buFont typeface="Arial" panose="020B0604020202020204" pitchFamily="34" charset="0"/>
              <a:buChar char="•"/>
            </a:pPr>
            <a:endParaRPr lang="en-US" sz="1400" dirty="0"/>
          </a:p>
          <a:p>
            <a:pPr marL="742950" lvl="1" indent="-285750">
              <a:buFont typeface="Courier New" panose="02070309020205020404" pitchFamily="49" charset="0"/>
              <a:buChar char="o"/>
            </a:pPr>
            <a:r>
              <a:rPr lang="en-US" sz="1400" dirty="0"/>
              <a:t>Number of accidents above state average</a:t>
            </a:r>
          </a:p>
          <a:p>
            <a:pPr marL="742950" lvl="1" indent="-285750">
              <a:buFont typeface="Courier New" panose="02070309020205020404" pitchFamily="49" charset="0"/>
              <a:buChar char="o"/>
            </a:pPr>
            <a:endParaRPr lang="en-US" sz="1400" dirty="0"/>
          </a:p>
          <a:p>
            <a:pPr marL="742950" lvl="1" indent="-285750">
              <a:buFont typeface="Courier New" panose="02070309020205020404" pitchFamily="49" charset="0"/>
              <a:buChar char="o"/>
            </a:pPr>
            <a:endParaRPr lang="en-US" sz="1400" dirty="0"/>
          </a:p>
          <a:p>
            <a:pPr marL="742950" lvl="1" indent="-285750">
              <a:buFont typeface="Courier New" panose="02070309020205020404" pitchFamily="49" charset="0"/>
              <a:buChar char="o"/>
            </a:pPr>
            <a:endParaRPr lang="en-US" sz="1400" dirty="0"/>
          </a:p>
          <a:p>
            <a:pPr lvl="1"/>
            <a:endParaRPr lang="en-US" sz="1400" dirty="0"/>
          </a:p>
          <a:p>
            <a:pPr lvl="1"/>
            <a:endParaRPr lang="en-US" sz="1400" dirty="0"/>
          </a:p>
          <a:p>
            <a:pPr marL="742950" lvl="1" indent="-285750">
              <a:buFont typeface="Courier New" panose="02070309020205020404" pitchFamily="49" charset="0"/>
              <a:buChar char="o"/>
            </a:pPr>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r>
              <a:rPr lang="en-US" sz="800" dirty="0"/>
              <a:t>Source: FDOT Traffic Operations, Safety Study (2024)</a:t>
            </a:r>
          </a:p>
        </p:txBody>
      </p:sp>
    </p:spTree>
    <p:extLst>
      <p:ext uri="{BB962C8B-B14F-4D97-AF65-F5344CB8AC3E}">
        <p14:creationId xmlns:p14="http://schemas.microsoft.com/office/powerpoint/2010/main" val="11991057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539F5-E85E-9D1C-A5B3-6E4B2B138D28}"/>
            </a:ext>
          </a:extLst>
        </p:cNvPr>
        <p:cNvGrpSpPr/>
        <p:nvPr/>
      </p:nvGrpSpPr>
      <p:grpSpPr>
        <a:xfrm>
          <a:off x="0" y="0"/>
          <a:ext cx="0" cy="0"/>
          <a:chOff x="0" y="0"/>
          <a:chExt cx="0" cy="0"/>
        </a:xfrm>
      </p:grpSpPr>
      <p:grpSp>
        <p:nvGrpSpPr>
          <p:cNvPr id="35" name="Group 34">
            <a:extLst>
              <a:ext uri="{FF2B5EF4-FFF2-40B4-BE49-F238E27FC236}">
                <a16:creationId xmlns:a16="http://schemas.microsoft.com/office/drawing/2014/main" id="{4544BEF7-4DAE-D9D1-71DB-494C8187E993}"/>
              </a:ext>
            </a:extLst>
          </p:cNvPr>
          <p:cNvGrpSpPr/>
          <p:nvPr/>
        </p:nvGrpSpPr>
        <p:grpSpPr>
          <a:xfrm>
            <a:off x="997928" y="98253"/>
            <a:ext cx="2228850" cy="702140"/>
            <a:chOff x="3756123" y="1010060"/>
            <a:chExt cx="4098308" cy="1291063"/>
          </a:xfrm>
        </p:grpSpPr>
        <p:pic>
          <p:nvPicPr>
            <p:cNvPr id="36" name="Picture 35">
              <a:extLst>
                <a:ext uri="{FF2B5EF4-FFF2-40B4-BE49-F238E27FC236}">
                  <a16:creationId xmlns:a16="http://schemas.microsoft.com/office/drawing/2014/main" id="{6408329E-12FF-3919-E43A-BB72C5BDBE3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56123" y="1025772"/>
              <a:ext cx="2511043" cy="1255521"/>
            </a:xfrm>
            <a:prstGeom prst="rect">
              <a:avLst/>
            </a:prstGeom>
          </p:spPr>
        </p:pic>
        <p:grpSp>
          <p:nvGrpSpPr>
            <p:cNvPr id="38" name="Group 37">
              <a:extLst>
                <a:ext uri="{FF2B5EF4-FFF2-40B4-BE49-F238E27FC236}">
                  <a16:creationId xmlns:a16="http://schemas.microsoft.com/office/drawing/2014/main" id="{A1B8F111-5240-9672-8976-BEDEEFF45E89}"/>
                </a:ext>
              </a:extLst>
            </p:cNvPr>
            <p:cNvGrpSpPr/>
            <p:nvPr/>
          </p:nvGrpSpPr>
          <p:grpSpPr>
            <a:xfrm>
              <a:off x="6563366" y="1010060"/>
              <a:ext cx="1291065" cy="1291063"/>
              <a:chOff x="3726482" y="3206233"/>
              <a:chExt cx="1013900" cy="1013899"/>
            </a:xfrm>
          </p:grpSpPr>
          <p:pic>
            <p:nvPicPr>
              <p:cNvPr id="39" name="Image" descr="Image">
                <a:extLst>
                  <a:ext uri="{FF2B5EF4-FFF2-40B4-BE49-F238E27FC236}">
                    <a16:creationId xmlns:a16="http://schemas.microsoft.com/office/drawing/2014/main" id="{5BB51679-DE85-C419-A403-9575B3C2F1B9}"/>
                  </a:ext>
                </a:extLst>
              </p:cNvPr>
              <p:cNvPicPr>
                <a:picLocks noChangeAspect="1"/>
              </p:cNvPicPr>
              <p:nvPr/>
            </p:nvPicPr>
            <p:blipFill>
              <a:blip r:embed="rId3"/>
              <a:stretch>
                <a:fillRect/>
              </a:stretch>
            </p:blipFill>
            <p:spPr>
              <a:xfrm>
                <a:off x="3726482" y="3206233"/>
                <a:ext cx="1013900" cy="1013899"/>
              </a:xfrm>
              <a:prstGeom prst="rect">
                <a:avLst/>
              </a:prstGeom>
              <a:ln w="12700" cap="flat">
                <a:noFill/>
                <a:miter lim="400000"/>
              </a:ln>
              <a:effectLst/>
            </p:spPr>
          </p:pic>
          <p:pic>
            <p:nvPicPr>
              <p:cNvPr id="40" name="FDOT_COMPASS.png" descr="FDOT_COMPASS.png">
                <a:extLst>
                  <a:ext uri="{FF2B5EF4-FFF2-40B4-BE49-F238E27FC236}">
                    <a16:creationId xmlns:a16="http://schemas.microsoft.com/office/drawing/2014/main" id="{742A65C8-216F-DB2B-0897-220C0BA4A9E6}"/>
                  </a:ext>
                </a:extLst>
              </p:cNvPr>
              <p:cNvPicPr>
                <a:picLocks noChangeAspect="1"/>
              </p:cNvPicPr>
              <p:nvPr/>
            </p:nvPicPr>
            <p:blipFill>
              <a:blip r:embed="rId4"/>
              <a:stretch>
                <a:fillRect/>
              </a:stretch>
            </p:blipFill>
            <p:spPr>
              <a:xfrm>
                <a:off x="3776664" y="3236459"/>
                <a:ext cx="914400" cy="914400"/>
              </a:xfrm>
              <a:prstGeom prst="rect">
                <a:avLst/>
              </a:prstGeom>
              <a:ln w="12700" cap="flat">
                <a:noFill/>
                <a:miter lim="400000"/>
              </a:ln>
              <a:effectLst/>
            </p:spPr>
          </p:pic>
        </p:grpSp>
      </p:grpSp>
      <p:sp>
        <p:nvSpPr>
          <p:cNvPr id="4" name="Title 1">
            <a:extLst>
              <a:ext uri="{FF2B5EF4-FFF2-40B4-BE49-F238E27FC236}">
                <a16:creationId xmlns:a16="http://schemas.microsoft.com/office/drawing/2014/main" id="{7814628C-4DC7-17AC-BF81-83ADAD3B6FC8}"/>
              </a:ext>
            </a:extLst>
          </p:cNvPr>
          <p:cNvSpPr txBox="1">
            <a:spLocks/>
          </p:cNvSpPr>
          <p:nvPr/>
        </p:nvSpPr>
        <p:spPr>
          <a:xfrm>
            <a:off x="4247711" y="148717"/>
            <a:ext cx="4485373" cy="763600"/>
          </a:xfrm>
          <a:prstGeom prst="rect">
            <a:avLst/>
          </a:prstGeom>
        </p:spPr>
        <p:txBody>
          <a:bodyPr>
            <a:norm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gn="ctr"/>
            <a:r>
              <a:rPr lang="en" sz="2000" b="1" dirty="0">
                <a:solidFill>
                  <a:srgbClr val="414042"/>
                </a:solidFill>
                <a:latin typeface="+mn-lt"/>
                <a:ea typeface="+mn-ea"/>
                <a:cs typeface="Arial" panose="020B0604020202020204" pitchFamily="34" charset="0"/>
              </a:rPr>
              <a:t>EXISTING CONDITIONS AT SW 3 AVENUE</a:t>
            </a:r>
            <a:endParaRPr lang="en-US" sz="2000" b="1" dirty="0">
              <a:solidFill>
                <a:srgbClr val="414042"/>
              </a:solidFill>
              <a:latin typeface="+mn-lt"/>
              <a:ea typeface="+mn-ea"/>
              <a:cs typeface="Arial" panose="020B0604020202020204" pitchFamily="34" charset="0"/>
            </a:endParaRPr>
          </a:p>
        </p:txBody>
      </p:sp>
      <p:pic>
        <p:nvPicPr>
          <p:cNvPr id="3" name="Picture 2">
            <a:extLst>
              <a:ext uri="{FF2B5EF4-FFF2-40B4-BE49-F238E27FC236}">
                <a16:creationId xmlns:a16="http://schemas.microsoft.com/office/drawing/2014/main" id="{A5103740-80B9-9BCD-1DD7-DB22EA2D69D7}"/>
              </a:ext>
            </a:extLst>
          </p:cNvPr>
          <p:cNvPicPr>
            <a:picLocks noChangeAspect="1"/>
          </p:cNvPicPr>
          <p:nvPr/>
        </p:nvPicPr>
        <p:blipFill>
          <a:blip r:embed="rId5"/>
          <a:stretch>
            <a:fillRect/>
          </a:stretch>
        </p:blipFill>
        <p:spPr>
          <a:xfrm>
            <a:off x="2128810" y="912317"/>
            <a:ext cx="8723173" cy="5197641"/>
          </a:xfrm>
          <a:prstGeom prst="rect">
            <a:avLst/>
          </a:prstGeom>
        </p:spPr>
      </p:pic>
    </p:spTree>
    <p:extLst>
      <p:ext uri="{BB962C8B-B14F-4D97-AF65-F5344CB8AC3E}">
        <p14:creationId xmlns:p14="http://schemas.microsoft.com/office/powerpoint/2010/main" val="22273557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C0355-99DE-72D4-A4E7-2F9FDEBFE872}"/>
            </a:ext>
          </a:extLst>
        </p:cNvPr>
        <p:cNvGrpSpPr/>
        <p:nvPr/>
      </p:nvGrpSpPr>
      <p:grpSpPr>
        <a:xfrm>
          <a:off x="0" y="0"/>
          <a:ext cx="0" cy="0"/>
          <a:chOff x="0" y="0"/>
          <a:chExt cx="0" cy="0"/>
        </a:xfrm>
      </p:grpSpPr>
      <p:grpSp>
        <p:nvGrpSpPr>
          <p:cNvPr id="35" name="Group 34">
            <a:extLst>
              <a:ext uri="{FF2B5EF4-FFF2-40B4-BE49-F238E27FC236}">
                <a16:creationId xmlns:a16="http://schemas.microsoft.com/office/drawing/2014/main" id="{AF9C8618-DFCC-A478-E21A-854900B2D0F4}"/>
              </a:ext>
            </a:extLst>
          </p:cNvPr>
          <p:cNvGrpSpPr/>
          <p:nvPr/>
        </p:nvGrpSpPr>
        <p:grpSpPr>
          <a:xfrm>
            <a:off x="997928" y="98253"/>
            <a:ext cx="2228850" cy="702140"/>
            <a:chOff x="3756123" y="1010060"/>
            <a:chExt cx="4098308" cy="1291063"/>
          </a:xfrm>
        </p:grpSpPr>
        <p:pic>
          <p:nvPicPr>
            <p:cNvPr id="36" name="Picture 35">
              <a:extLst>
                <a:ext uri="{FF2B5EF4-FFF2-40B4-BE49-F238E27FC236}">
                  <a16:creationId xmlns:a16="http://schemas.microsoft.com/office/drawing/2014/main" id="{71D25F8B-247A-2161-3BCF-E9610B5E3B4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56123" y="1025772"/>
              <a:ext cx="2511043" cy="1255521"/>
            </a:xfrm>
            <a:prstGeom prst="rect">
              <a:avLst/>
            </a:prstGeom>
          </p:spPr>
        </p:pic>
        <p:grpSp>
          <p:nvGrpSpPr>
            <p:cNvPr id="38" name="Group 37">
              <a:extLst>
                <a:ext uri="{FF2B5EF4-FFF2-40B4-BE49-F238E27FC236}">
                  <a16:creationId xmlns:a16="http://schemas.microsoft.com/office/drawing/2014/main" id="{346D9029-25D6-8B8D-5A5B-E5801FE13CFA}"/>
                </a:ext>
              </a:extLst>
            </p:cNvPr>
            <p:cNvGrpSpPr/>
            <p:nvPr/>
          </p:nvGrpSpPr>
          <p:grpSpPr>
            <a:xfrm>
              <a:off x="6563366" y="1010060"/>
              <a:ext cx="1291065" cy="1291063"/>
              <a:chOff x="3726482" y="3206233"/>
              <a:chExt cx="1013900" cy="1013899"/>
            </a:xfrm>
          </p:grpSpPr>
          <p:pic>
            <p:nvPicPr>
              <p:cNvPr id="39" name="Image" descr="Image">
                <a:extLst>
                  <a:ext uri="{FF2B5EF4-FFF2-40B4-BE49-F238E27FC236}">
                    <a16:creationId xmlns:a16="http://schemas.microsoft.com/office/drawing/2014/main" id="{D775AAD4-C04E-077E-1668-C4D5D1550500}"/>
                  </a:ext>
                </a:extLst>
              </p:cNvPr>
              <p:cNvPicPr>
                <a:picLocks noChangeAspect="1"/>
              </p:cNvPicPr>
              <p:nvPr/>
            </p:nvPicPr>
            <p:blipFill>
              <a:blip r:embed="rId3"/>
              <a:stretch>
                <a:fillRect/>
              </a:stretch>
            </p:blipFill>
            <p:spPr>
              <a:xfrm>
                <a:off x="3726482" y="3206233"/>
                <a:ext cx="1013900" cy="1013899"/>
              </a:xfrm>
              <a:prstGeom prst="rect">
                <a:avLst/>
              </a:prstGeom>
              <a:ln w="12700" cap="flat">
                <a:noFill/>
                <a:miter lim="400000"/>
              </a:ln>
              <a:effectLst/>
            </p:spPr>
          </p:pic>
          <p:pic>
            <p:nvPicPr>
              <p:cNvPr id="40" name="FDOT_COMPASS.png" descr="FDOT_COMPASS.png">
                <a:extLst>
                  <a:ext uri="{FF2B5EF4-FFF2-40B4-BE49-F238E27FC236}">
                    <a16:creationId xmlns:a16="http://schemas.microsoft.com/office/drawing/2014/main" id="{5B1D21D3-0F82-F4B7-CB51-BB26A17132AC}"/>
                  </a:ext>
                </a:extLst>
              </p:cNvPr>
              <p:cNvPicPr>
                <a:picLocks noChangeAspect="1"/>
              </p:cNvPicPr>
              <p:nvPr/>
            </p:nvPicPr>
            <p:blipFill>
              <a:blip r:embed="rId4"/>
              <a:stretch>
                <a:fillRect/>
              </a:stretch>
            </p:blipFill>
            <p:spPr>
              <a:xfrm>
                <a:off x="3776664" y="3236459"/>
                <a:ext cx="914400" cy="914400"/>
              </a:xfrm>
              <a:prstGeom prst="rect">
                <a:avLst/>
              </a:prstGeom>
              <a:ln w="12700" cap="flat">
                <a:noFill/>
                <a:miter lim="400000"/>
              </a:ln>
              <a:effectLst/>
            </p:spPr>
          </p:pic>
        </p:grpSp>
      </p:grpSp>
      <p:sp>
        <p:nvSpPr>
          <p:cNvPr id="4" name="Title 1">
            <a:extLst>
              <a:ext uri="{FF2B5EF4-FFF2-40B4-BE49-F238E27FC236}">
                <a16:creationId xmlns:a16="http://schemas.microsoft.com/office/drawing/2014/main" id="{FD5ADD5B-4DF5-BE47-2029-7B1B3BE3363C}"/>
              </a:ext>
            </a:extLst>
          </p:cNvPr>
          <p:cNvSpPr txBox="1">
            <a:spLocks/>
          </p:cNvSpPr>
          <p:nvPr/>
        </p:nvSpPr>
        <p:spPr>
          <a:xfrm>
            <a:off x="4247711" y="148717"/>
            <a:ext cx="4485373" cy="763600"/>
          </a:xfrm>
          <a:prstGeom prst="rect">
            <a:avLst/>
          </a:prstGeom>
        </p:spPr>
        <p:txBody>
          <a:bodyPr>
            <a:norm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gn="ctr"/>
            <a:r>
              <a:rPr lang="en" sz="2000" b="1" dirty="0">
                <a:solidFill>
                  <a:srgbClr val="414042"/>
                </a:solidFill>
                <a:latin typeface="+mn-lt"/>
                <a:ea typeface="+mn-ea"/>
                <a:cs typeface="Arial" panose="020B0604020202020204" pitchFamily="34" charset="0"/>
              </a:rPr>
              <a:t>PROPOSED WIDENING OF SW 3 AVENUE</a:t>
            </a:r>
            <a:endParaRPr lang="en-US" sz="2000" b="1" dirty="0">
              <a:solidFill>
                <a:srgbClr val="414042"/>
              </a:solidFill>
              <a:latin typeface="+mn-lt"/>
              <a:ea typeface="+mn-ea"/>
              <a:cs typeface="Arial" panose="020B0604020202020204" pitchFamily="34" charset="0"/>
            </a:endParaRPr>
          </a:p>
        </p:txBody>
      </p:sp>
      <p:pic>
        <p:nvPicPr>
          <p:cNvPr id="6" name="Picture 5" descr="A circle with a safety vest on it">
            <a:extLst>
              <a:ext uri="{FF2B5EF4-FFF2-40B4-BE49-F238E27FC236}">
                <a16:creationId xmlns:a16="http://schemas.microsoft.com/office/drawing/2014/main" id="{C97C6541-6CB5-C4D1-0563-FA752B8570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7928" y="3087489"/>
            <a:ext cx="1143000" cy="1143000"/>
          </a:xfrm>
          <a:prstGeom prst="rect">
            <a:avLst/>
          </a:prstGeom>
        </p:spPr>
      </p:pic>
      <p:pic>
        <p:nvPicPr>
          <p:cNvPr id="2" name="Picture 1" descr="A logo of handshake in a circle">
            <a:extLst>
              <a:ext uri="{FF2B5EF4-FFF2-40B4-BE49-F238E27FC236}">
                <a16:creationId xmlns:a16="http://schemas.microsoft.com/office/drawing/2014/main" id="{CEFAC45F-BCAD-C645-7C36-6CA4105626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7928" y="1780674"/>
            <a:ext cx="1143000" cy="1143000"/>
          </a:xfrm>
          <a:prstGeom prst="rect">
            <a:avLst/>
          </a:prstGeom>
        </p:spPr>
      </p:pic>
      <p:pic>
        <p:nvPicPr>
          <p:cNvPr id="9" name="Picture 8">
            <a:extLst>
              <a:ext uri="{FF2B5EF4-FFF2-40B4-BE49-F238E27FC236}">
                <a16:creationId xmlns:a16="http://schemas.microsoft.com/office/drawing/2014/main" id="{137C8A32-5C52-8D19-C711-1EBB90CCF33B}"/>
              </a:ext>
            </a:extLst>
          </p:cNvPr>
          <p:cNvPicPr>
            <a:picLocks noChangeAspect="1"/>
          </p:cNvPicPr>
          <p:nvPr/>
        </p:nvPicPr>
        <p:blipFill>
          <a:blip r:embed="rId7"/>
          <a:srcRect b="27210"/>
          <a:stretch/>
        </p:blipFill>
        <p:spPr>
          <a:xfrm>
            <a:off x="2363550" y="1561565"/>
            <a:ext cx="9400608" cy="3634631"/>
          </a:xfrm>
          <a:prstGeom prst="rect">
            <a:avLst/>
          </a:prstGeom>
        </p:spPr>
      </p:pic>
      <p:pic>
        <p:nvPicPr>
          <p:cNvPr id="10" name="Picture 9" descr="A blue circle with white text and a chain&#10;&#10;Description automatically generated">
            <a:extLst>
              <a:ext uri="{FF2B5EF4-FFF2-40B4-BE49-F238E27FC236}">
                <a16:creationId xmlns:a16="http://schemas.microsoft.com/office/drawing/2014/main" id="{CB41B00D-FCA7-A936-6EF0-FB0BF57DDB2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7928" y="4420065"/>
            <a:ext cx="1143000" cy="1143000"/>
          </a:xfrm>
          <a:prstGeom prst="rect">
            <a:avLst/>
          </a:prstGeom>
        </p:spPr>
      </p:pic>
      <p:sp>
        <p:nvSpPr>
          <p:cNvPr id="11" name="TextBox 10">
            <a:extLst>
              <a:ext uri="{FF2B5EF4-FFF2-40B4-BE49-F238E27FC236}">
                <a16:creationId xmlns:a16="http://schemas.microsoft.com/office/drawing/2014/main" id="{79DF3645-A52A-62DF-C58B-8C7C1F83510A}"/>
              </a:ext>
            </a:extLst>
          </p:cNvPr>
          <p:cNvSpPr txBox="1"/>
          <p:nvPr/>
        </p:nvSpPr>
        <p:spPr>
          <a:xfrm>
            <a:off x="3524697" y="5845445"/>
            <a:ext cx="5931399" cy="523220"/>
          </a:xfrm>
          <a:prstGeom prst="rect">
            <a:avLst/>
          </a:prstGeom>
          <a:noFill/>
        </p:spPr>
        <p:txBody>
          <a:bodyPr wrap="square" rtlCol="0">
            <a:spAutoFit/>
          </a:bodyPr>
          <a:lstStyle/>
          <a:p>
            <a:pPr marL="171450" indent="-171450">
              <a:buFont typeface="Arial" panose="020B0604020202020204" pitchFamily="34" charset="0"/>
              <a:buChar char="•"/>
            </a:pPr>
            <a:r>
              <a:rPr lang="en-US" sz="1400" dirty="0"/>
              <a:t>Widening SW 3 Avenue between SW 6 Street and SW 7 Street and converting the traffic pattern from one-way northbound to three-lane, two-way traffic. </a:t>
            </a:r>
            <a:endParaRPr lang="en-US" sz="1200" dirty="0">
              <a:latin typeface="Barlow" panose="00000500000000000000" pitchFamily="2" charset="0"/>
            </a:endParaRPr>
          </a:p>
        </p:txBody>
      </p:sp>
    </p:spTree>
    <p:extLst>
      <p:ext uri="{BB962C8B-B14F-4D97-AF65-F5344CB8AC3E}">
        <p14:creationId xmlns:p14="http://schemas.microsoft.com/office/powerpoint/2010/main" val="28659504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510F6-0DE6-157E-BCAC-08A50A539CF5}"/>
            </a:ext>
          </a:extLst>
        </p:cNvPr>
        <p:cNvGrpSpPr/>
        <p:nvPr/>
      </p:nvGrpSpPr>
      <p:grpSpPr>
        <a:xfrm>
          <a:off x="0" y="0"/>
          <a:ext cx="0" cy="0"/>
          <a:chOff x="0" y="0"/>
          <a:chExt cx="0" cy="0"/>
        </a:xfrm>
      </p:grpSpPr>
      <p:grpSp>
        <p:nvGrpSpPr>
          <p:cNvPr id="35" name="Group 34">
            <a:extLst>
              <a:ext uri="{FF2B5EF4-FFF2-40B4-BE49-F238E27FC236}">
                <a16:creationId xmlns:a16="http://schemas.microsoft.com/office/drawing/2014/main" id="{C9CF7B45-2623-D709-39DA-FCF004F6E720}"/>
              </a:ext>
            </a:extLst>
          </p:cNvPr>
          <p:cNvGrpSpPr/>
          <p:nvPr/>
        </p:nvGrpSpPr>
        <p:grpSpPr>
          <a:xfrm>
            <a:off x="997928" y="98253"/>
            <a:ext cx="2228850" cy="702140"/>
            <a:chOff x="3756123" y="1010060"/>
            <a:chExt cx="4098308" cy="1291063"/>
          </a:xfrm>
        </p:grpSpPr>
        <p:pic>
          <p:nvPicPr>
            <p:cNvPr id="36" name="Picture 35">
              <a:extLst>
                <a:ext uri="{FF2B5EF4-FFF2-40B4-BE49-F238E27FC236}">
                  <a16:creationId xmlns:a16="http://schemas.microsoft.com/office/drawing/2014/main" id="{6080BFB3-EC93-BD69-805D-6D2D9B47055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56123" y="1025772"/>
              <a:ext cx="2511043" cy="1255521"/>
            </a:xfrm>
            <a:prstGeom prst="rect">
              <a:avLst/>
            </a:prstGeom>
          </p:spPr>
        </p:pic>
        <p:grpSp>
          <p:nvGrpSpPr>
            <p:cNvPr id="38" name="Group 37">
              <a:extLst>
                <a:ext uri="{FF2B5EF4-FFF2-40B4-BE49-F238E27FC236}">
                  <a16:creationId xmlns:a16="http://schemas.microsoft.com/office/drawing/2014/main" id="{7DB72A0F-7DA7-1865-E566-401E346A9B02}"/>
                </a:ext>
              </a:extLst>
            </p:cNvPr>
            <p:cNvGrpSpPr/>
            <p:nvPr/>
          </p:nvGrpSpPr>
          <p:grpSpPr>
            <a:xfrm>
              <a:off x="6563366" y="1010060"/>
              <a:ext cx="1291065" cy="1291063"/>
              <a:chOff x="3726482" y="3206233"/>
              <a:chExt cx="1013900" cy="1013899"/>
            </a:xfrm>
          </p:grpSpPr>
          <p:pic>
            <p:nvPicPr>
              <p:cNvPr id="39" name="Image" descr="Image">
                <a:extLst>
                  <a:ext uri="{FF2B5EF4-FFF2-40B4-BE49-F238E27FC236}">
                    <a16:creationId xmlns:a16="http://schemas.microsoft.com/office/drawing/2014/main" id="{7CF3D4B6-F049-733E-04FA-74BD3C406BAC}"/>
                  </a:ext>
                </a:extLst>
              </p:cNvPr>
              <p:cNvPicPr>
                <a:picLocks noChangeAspect="1"/>
              </p:cNvPicPr>
              <p:nvPr/>
            </p:nvPicPr>
            <p:blipFill>
              <a:blip r:embed="rId3"/>
              <a:stretch>
                <a:fillRect/>
              </a:stretch>
            </p:blipFill>
            <p:spPr>
              <a:xfrm>
                <a:off x="3726482" y="3206233"/>
                <a:ext cx="1013900" cy="1013899"/>
              </a:xfrm>
              <a:prstGeom prst="rect">
                <a:avLst/>
              </a:prstGeom>
              <a:ln w="12700" cap="flat">
                <a:noFill/>
                <a:miter lim="400000"/>
              </a:ln>
              <a:effectLst/>
            </p:spPr>
          </p:pic>
          <p:pic>
            <p:nvPicPr>
              <p:cNvPr id="40" name="FDOT_COMPASS.png" descr="FDOT_COMPASS.png">
                <a:extLst>
                  <a:ext uri="{FF2B5EF4-FFF2-40B4-BE49-F238E27FC236}">
                    <a16:creationId xmlns:a16="http://schemas.microsoft.com/office/drawing/2014/main" id="{064BD3BD-22A1-E3FC-8A3D-8D0A363E1431}"/>
                  </a:ext>
                </a:extLst>
              </p:cNvPr>
              <p:cNvPicPr>
                <a:picLocks noChangeAspect="1"/>
              </p:cNvPicPr>
              <p:nvPr/>
            </p:nvPicPr>
            <p:blipFill>
              <a:blip r:embed="rId4"/>
              <a:stretch>
                <a:fillRect/>
              </a:stretch>
            </p:blipFill>
            <p:spPr>
              <a:xfrm>
                <a:off x="3776664" y="3236459"/>
                <a:ext cx="914400" cy="914400"/>
              </a:xfrm>
              <a:prstGeom prst="rect">
                <a:avLst/>
              </a:prstGeom>
              <a:ln w="12700" cap="flat">
                <a:noFill/>
                <a:miter lim="400000"/>
              </a:ln>
              <a:effectLst/>
            </p:spPr>
          </p:pic>
        </p:grpSp>
      </p:grpSp>
      <p:sp>
        <p:nvSpPr>
          <p:cNvPr id="2" name="Title 4">
            <a:extLst>
              <a:ext uri="{FF2B5EF4-FFF2-40B4-BE49-F238E27FC236}">
                <a16:creationId xmlns:a16="http://schemas.microsoft.com/office/drawing/2014/main" id="{19BC868B-60B1-0E9B-138D-471B05DE67CA}"/>
              </a:ext>
            </a:extLst>
          </p:cNvPr>
          <p:cNvSpPr txBox="1">
            <a:spLocks/>
          </p:cNvSpPr>
          <p:nvPr/>
        </p:nvSpPr>
        <p:spPr>
          <a:xfrm>
            <a:off x="3476136" y="119185"/>
            <a:ext cx="5871965" cy="763600"/>
          </a:xfrm>
          <a:prstGeom prst="rect">
            <a:avLst/>
          </a:prstGeom>
        </p:spPr>
        <p:txBody>
          <a:bodyPr>
            <a:norm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gn="ctr"/>
            <a:r>
              <a:rPr lang="en-US" sz="2000" b="1" dirty="0">
                <a:solidFill>
                  <a:srgbClr val="414042"/>
                </a:solidFill>
                <a:latin typeface="+mn-lt"/>
                <a:ea typeface="+mn-ea"/>
                <a:cs typeface="Arial" panose="020B0604020202020204" pitchFamily="34" charset="0"/>
              </a:rPr>
              <a:t>443905-1: SAFETY IMPROVEMENTS AT SW 2 AVENUE AND SW 1 COURT</a:t>
            </a:r>
          </a:p>
        </p:txBody>
      </p:sp>
      <p:graphicFrame>
        <p:nvGraphicFramePr>
          <p:cNvPr id="20" name="Object 19">
            <a:extLst>
              <a:ext uri="{FF2B5EF4-FFF2-40B4-BE49-F238E27FC236}">
                <a16:creationId xmlns:a16="http://schemas.microsoft.com/office/drawing/2014/main" id="{D9F1AED9-5187-67BC-E1BC-A4727CC05012}"/>
              </a:ext>
            </a:extLst>
          </p:cNvPr>
          <p:cNvGraphicFramePr>
            <a:graphicFrameLocks noChangeAspect="1"/>
          </p:cNvGraphicFramePr>
          <p:nvPr>
            <p:extLst>
              <p:ext uri="{D42A27DB-BD31-4B8C-83A1-F6EECF244321}">
                <p14:modId xmlns:p14="http://schemas.microsoft.com/office/powerpoint/2010/main" val="3079924629"/>
              </p:ext>
            </p:extLst>
          </p:nvPr>
        </p:nvGraphicFramePr>
        <p:xfrm>
          <a:off x="562606" y="952632"/>
          <a:ext cx="4943907" cy="4121263"/>
        </p:xfrm>
        <a:graphic>
          <a:graphicData uri="http://schemas.openxmlformats.org/presentationml/2006/ole">
            <mc:AlternateContent xmlns:mc="http://schemas.openxmlformats.org/markup-compatibility/2006">
              <mc:Choice xmlns:v="urn:schemas-microsoft-com:vml" Requires="v">
                <p:oleObj name="PDF Document" r:id="rId5" imgW="7231320" imgH="6027120" progId="PowerPDF.Document">
                  <p:embed/>
                </p:oleObj>
              </mc:Choice>
              <mc:Fallback>
                <p:oleObj name="PDF Document" r:id="rId5" imgW="7231320" imgH="6027120" progId="PowerPDF.Document">
                  <p:embed/>
                  <p:pic>
                    <p:nvPicPr>
                      <p:cNvPr id="20" name="Object 19">
                        <a:extLst>
                          <a:ext uri="{FF2B5EF4-FFF2-40B4-BE49-F238E27FC236}">
                            <a16:creationId xmlns:a16="http://schemas.microsoft.com/office/drawing/2014/main" id="{D9F1AED9-5187-67BC-E1BC-A4727CC05012}"/>
                          </a:ext>
                        </a:extLst>
                      </p:cNvPr>
                      <p:cNvPicPr/>
                      <p:nvPr/>
                    </p:nvPicPr>
                    <p:blipFill>
                      <a:blip r:embed="rId6"/>
                      <a:stretch>
                        <a:fillRect/>
                      </a:stretch>
                    </p:blipFill>
                    <p:spPr>
                      <a:xfrm>
                        <a:off x="562606" y="952632"/>
                        <a:ext cx="4943907" cy="4121263"/>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3B684918-57C3-C458-0505-23A594E23248}"/>
              </a:ext>
            </a:extLst>
          </p:cNvPr>
          <p:cNvGraphicFramePr>
            <a:graphicFrameLocks noChangeAspect="1"/>
          </p:cNvGraphicFramePr>
          <p:nvPr>
            <p:extLst>
              <p:ext uri="{D42A27DB-BD31-4B8C-83A1-F6EECF244321}">
                <p14:modId xmlns:p14="http://schemas.microsoft.com/office/powerpoint/2010/main" val="2393552877"/>
              </p:ext>
            </p:extLst>
          </p:nvPr>
        </p:nvGraphicFramePr>
        <p:xfrm>
          <a:off x="5617079" y="952632"/>
          <a:ext cx="6477956" cy="4121263"/>
        </p:xfrm>
        <a:graphic>
          <a:graphicData uri="http://schemas.openxmlformats.org/presentationml/2006/ole">
            <mc:AlternateContent xmlns:mc="http://schemas.openxmlformats.org/markup-compatibility/2006">
              <mc:Choice xmlns:v="urn:schemas-microsoft-com:vml" Requires="v">
                <p:oleObj name="PDF Document" r:id="rId7" imgW="9318960" imgH="5928120" progId="PowerPDF.Document">
                  <p:embed/>
                </p:oleObj>
              </mc:Choice>
              <mc:Fallback>
                <p:oleObj name="PDF Document" r:id="rId7" imgW="9318960" imgH="5928120" progId="PowerPDF.Document">
                  <p:embed/>
                  <p:pic>
                    <p:nvPicPr>
                      <p:cNvPr id="21" name="Object 20">
                        <a:extLst>
                          <a:ext uri="{FF2B5EF4-FFF2-40B4-BE49-F238E27FC236}">
                            <a16:creationId xmlns:a16="http://schemas.microsoft.com/office/drawing/2014/main" id="{3B684918-57C3-C458-0505-23A594E23248}"/>
                          </a:ext>
                        </a:extLst>
                      </p:cNvPr>
                      <p:cNvPicPr/>
                      <p:nvPr/>
                    </p:nvPicPr>
                    <p:blipFill>
                      <a:blip r:embed="rId8"/>
                      <a:stretch>
                        <a:fillRect/>
                      </a:stretch>
                    </p:blipFill>
                    <p:spPr>
                      <a:xfrm>
                        <a:off x="5617079" y="952632"/>
                        <a:ext cx="6477956" cy="4121263"/>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3906C17C-368D-372A-56D5-3487E188F26B}"/>
              </a:ext>
            </a:extLst>
          </p:cNvPr>
          <p:cNvGraphicFramePr>
            <a:graphicFrameLocks noChangeAspect="1"/>
          </p:cNvGraphicFramePr>
          <p:nvPr>
            <p:extLst>
              <p:ext uri="{D42A27DB-BD31-4B8C-83A1-F6EECF244321}">
                <p14:modId xmlns:p14="http://schemas.microsoft.com/office/powerpoint/2010/main" val="1170523716"/>
              </p:ext>
            </p:extLst>
          </p:nvPr>
        </p:nvGraphicFramePr>
        <p:xfrm>
          <a:off x="3381440" y="952631"/>
          <a:ext cx="2125073" cy="1886822"/>
        </p:xfrm>
        <a:graphic>
          <a:graphicData uri="http://schemas.openxmlformats.org/presentationml/2006/ole">
            <mc:AlternateContent xmlns:mc="http://schemas.openxmlformats.org/markup-compatibility/2006">
              <mc:Choice xmlns:v="urn:schemas-microsoft-com:vml" Requires="v">
                <p:oleObj name="PDF Document" r:id="rId9" imgW="5097600" imgH="4526280" progId="PowerPDF.Document">
                  <p:embed/>
                </p:oleObj>
              </mc:Choice>
              <mc:Fallback>
                <p:oleObj name="PDF Document" r:id="rId9" imgW="5097600" imgH="4526280" progId="PowerPDF.Document">
                  <p:embed/>
                  <p:pic>
                    <p:nvPicPr>
                      <p:cNvPr id="22" name="Object 21">
                        <a:extLst>
                          <a:ext uri="{FF2B5EF4-FFF2-40B4-BE49-F238E27FC236}">
                            <a16:creationId xmlns:a16="http://schemas.microsoft.com/office/drawing/2014/main" id="{3906C17C-368D-372A-56D5-3487E188F26B}"/>
                          </a:ext>
                        </a:extLst>
                      </p:cNvPr>
                      <p:cNvPicPr/>
                      <p:nvPr/>
                    </p:nvPicPr>
                    <p:blipFill>
                      <a:blip r:embed="rId10"/>
                      <a:stretch>
                        <a:fillRect/>
                      </a:stretch>
                    </p:blipFill>
                    <p:spPr>
                      <a:xfrm>
                        <a:off x="3381440" y="952631"/>
                        <a:ext cx="2125073" cy="1886822"/>
                      </a:xfrm>
                      <a:prstGeom prst="rect">
                        <a:avLst/>
                      </a:prstGeom>
                      <a:ln w="28575">
                        <a:solidFill>
                          <a:srgbClr val="FFFF00"/>
                        </a:solidFill>
                      </a:ln>
                    </p:spPr>
                  </p:pic>
                </p:oleObj>
              </mc:Fallback>
            </mc:AlternateContent>
          </a:graphicData>
        </a:graphic>
      </p:graphicFrame>
      <p:pic>
        <p:nvPicPr>
          <p:cNvPr id="6" name="Picture 5" descr="A logo of handshake in a circle">
            <a:extLst>
              <a:ext uri="{FF2B5EF4-FFF2-40B4-BE49-F238E27FC236}">
                <a16:creationId xmlns:a16="http://schemas.microsoft.com/office/drawing/2014/main" id="{AD466398-16DA-2926-A46D-03A0016544D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19601" y="5072821"/>
            <a:ext cx="1143000" cy="1143000"/>
          </a:xfrm>
          <a:prstGeom prst="rect">
            <a:avLst/>
          </a:prstGeom>
        </p:spPr>
      </p:pic>
      <p:pic>
        <p:nvPicPr>
          <p:cNvPr id="8" name="Picture 7" descr="A circle with a safety vest on it">
            <a:extLst>
              <a:ext uri="{FF2B5EF4-FFF2-40B4-BE49-F238E27FC236}">
                <a16:creationId xmlns:a16="http://schemas.microsoft.com/office/drawing/2014/main" id="{E7E9CD07-2FB7-7AA5-AC63-50F9463B164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62601" y="5073895"/>
            <a:ext cx="1143000" cy="1143000"/>
          </a:xfrm>
          <a:prstGeom prst="rect">
            <a:avLst/>
          </a:prstGeom>
        </p:spPr>
      </p:pic>
      <p:sp>
        <p:nvSpPr>
          <p:cNvPr id="3" name="TextBox 2">
            <a:extLst>
              <a:ext uri="{FF2B5EF4-FFF2-40B4-BE49-F238E27FC236}">
                <a16:creationId xmlns:a16="http://schemas.microsoft.com/office/drawing/2014/main" id="{FB1D772B-2B56-4703-641D-6455CE75DDE2}"/>
              </a:ext>
            </a:extLst>
          </p:cNvPr>
          <p:cNvSpPr txBox="1"/>
          <p:nvPr/>
        </p:nvSpPr>
        <p:spPr>
          <a:xfrm>
            <a:off x="562606" y="5236918"/>
            <a:ext cx="3635211" cy="553998"/>
          </a:xfrm>
          <a:prstGeom prst="rect">
            <a:avLst/>
          </a:prstGeom>
          <a:noFill/>
        </p:spPr>
        <p:txBody>
          <a:bodyPr wrap="square" rtlCol="0">
            <a:spAutoFit/>
          </a:bodyPr>
          <a:lstStyle/>
          <a:p>
            <a:pPr algn="just"/>
            <a:r>
              <a:rPr lang="en-US" sz="1600" b="1" dirty="0"/>
              <a:t>SW 2 Avenue</a:t>
            </a:r>
          </a:p>
          <a:p>
            <a:pPr marL="171450" indent="-171450" algn="just">
              <a:buFont typeface="Arial" panose="020B0604020202020204" pitchFamily="34" charset="0"/>
              <a:buChar char="•"/>
            </a:pPr>
            <a:r>
              <a:rPr lang="en-US" sz="1400" dirty="0"/>
              <a:t>The existing raised median will be extended.</a:t>
            </a:r>
          </a:p>
        </p:txBody>
      </p:sp>
      <p:sp>
        <p:nvSpPr>
          <p:cNvPr id="4" name="TextBox 3">
            <a:extLst>
              <a:ext uri="{FF2B5EF4-FFF2-40B4-BE49-F238E27FC236}">
                <a16:creationId xmlns:a16="http://schemas.microsoft.com/office/drawing/2014/main" id="{635DF806-7396-6B73-E0FF-D403724EEDD4}"/>
              </a:ext>
            </a:extLst>
          </p:cNvPr>
          <p:cNvSpPr txBox="1"/>
          <p:nvPr/>
        </p:nvSpPr>
        <p:spPr>
          <a:xfrm>
            <a:off x="5712890" y="5236918"/>
            <a:ext cx="3635211" cy="984885"/>
          </a:xfrm>
          <a:prstGeom prst="rect">
            <a:avLst/>
          </a:prstGeom>
          <a:noFill/>
        </p:spPr>
        <p:txBody>
          <a:bodyPr wrap="square" rtlCol="0">
            <a:spAutoFit/>
          </a:bodyPr>
          <a:lstStyle/>
          <a:p>
            <a:pPr algn="just"/>
            <a:r>
              <a:rPr lang="en-US" sz="1600" b="1" dirty="0"/>
              <a:t>SW 1 Court</a:t>
            </a:r>
          </a:p>
          <a:p>
            <a:pPr marL="171450" indent="-171450" algn="just">
              <a:buFont typeface="Arial" panose="020B0604020202020204" pitchFamily="34" charset="0"/>
              <a:buChar char="•"/>
            </a:pPr>
            <a:r>
              <a:rPr lang="en-US" sz="1400" dirty="0"/>
              <a:t>The intersection will be fully signalized and   bulb outs will be created at the NW and SW    corners. </a:t>
            </a:r>
          </a:p>
        </p:txBody>
      </p:sp>
    </p:spTree>
    <p:extLst>
      <p:ext uri="{BB962C8B-B14F-4D97-AF65-F5344CB8AC3E}">
        <p14:creationId xmlns:p14="http://schemas.microsoft.com/office/powerpoint/2010/main" val="4981388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3B92B-61DD-FD76-D892-2FD401B9FFFF}"/>
            </a:ext>
          </a:extLst>
        </p:cNvPr>
        <p:cNvGrpSpPr/>
        <p:nvPr/>
      </p:nvGrpSpPr>
      <p:grpSpPr>
        <a:xfrm>
          <a:off x="0" y="0"/>
          <a:ext cx="0" cy="0"/>
          <a:chOff x="0" y="0"/>
          <a:chExt cx="0" cy="0"/>
        </a:xfrm>
      </p:grpSpPr>
      <p:grpSp>
        <p:nvGrpSpPr>
          <p:cNvPr id="35" name="Group 34">
            <a:extLst>
              <a:ext uri="{FF2B5EF4-FFF2-40B4-BE49-F238E27FC236}">
                <a16:creationId xmlns:a16="http://schemas.microsoft.com/office/drawing/2014/main" id="{6005E085-031B-D1AD-CF53-32D63BBD6B90}"/>
              </a:ext>
            </a:extLst>
          </p:cNvPr>
          <p:cNvGrpSpPr/>
          <p:nvPr/>
        </p:nvGrpSpPr>
        <p:grpSpPr>
          <a:xfrm>
            <a:off x="997928" y="98253"/>
            <a:ext cx="2228850" cy="702140"/>
            <a:chOff x="3756123" y="1010060"/>
            <a:chExt cx="4098308" cy="1291063"/>
          </a:xfrm>
        </p:grpSpPr>
        <p:pic>
          <p:nvPicPr>
            <p:cNvPr id="36" name="Picture 35">
              <a:extLst>
                <a:ext uri="{FF2B5EF4-FFF2-40B4-BE49-F238E27FC236}">
                  <a16:creationId xmlns:a16="http://schemas.microsoft.com/office/drawing/2014/main" id="{312BC569-4E16-601D-10F7-4DC755AA976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56123" y="1025772"/>
              <a:ext cx="2511043" cy="1255521"/>
            </a:xfrm>
            <a:prstGeom prst="rect">
              <a:avLst/>
            </a:prstGeom>
          </p:spPr>
        </p:pic>
        <p:grpSp>
          <p:nvGrpSpPr>
            <p:cNvPr id="38" name="Group 37">
              <a:extLst>
                <a:ext uri="{FF2B5EF4-FFF2-40B4-BE49-F238E27FC236}">
                  <a16:creationId xmlns:a16="http://schemas.microsoft.com/office/drawing/2014/main" id="{66BD8624-B7BB-5F49-6155-656BB07BF8CA}"/>
                </a:ext>
              </a:extLst>
            </p:cNvPr>
            <p:cNvGrpSpPr/>
            <p:nvPr/>
          </p:nvGrpSpPr>
          <p:grpSpPr>
            <a:xfrm>
              <a:off x="6563366" y="1010060"/>
              <a:ext cx="1291065" cy="1291063"/>
              <a:chOff x="3726482" y="3206233"/>
              <a:chExt cx="1013900" cy="1013899"/>
            </a:xfrm>
          </p:grpSpPr>
          <p:pic>
            <p:nvPicPr>
              <p:cNvPr id="39" name="Image" descr="Image">
                <a:extLst>
                  <a:ext uri="{FF2B5EF4-FFF2-40B4-BE49-F238E27FC236}">
                    <a16:creationId xmlns:a16="http://schemas.microsoft.com/office/drawing/2014/main" id="{7C3DF610-94C9-B430-A22E-BD235A070635}"/>
                  </a:ext>
                </a:extLst>
              </p:cNvPr>
              <p:cNvPicPr>
                <a:picLocks noChangeAspect="1"/>
              </p:cNvPicPr>
              <p:nvPr/>
            </p:nvPicPr>
            <p:blipFill>
              <a:blip r:embed="rId4"/>
              <a:stretch>
                <a:fillRect/>
              </a:stretch>
            </p:blipFill>
            <p:spPr>
              <a:xfrm>
                <a:off x="3726482" y="3206233"/>
                <a:ext cx="1013900" cy="1013899"/>
              </a:xfrm>
              <a:prstGeom prst="rect">
                <a:avLst/>
              </a:prstGeom>
              <a:ln w="12700" cap="flat">
                <a:noFill/>
                <a:miter lim="400000"/>
              </a:ln>
              <a:effectLst/>
            </p:spPr>
          </p:pic>
          <p:pic>
            <p:nvPicPr>
              <p:cNvPr id="40" name="FDOT_COMPASS.png" descr="FDOT_COMPASS.png">
                <a:extLst>
                  <a:ext uri="{FF2B5EF4-FFF2-40B4-BE49-F238E27FC236}">
                    <a16:creationId xmlns:a16="http://schemas.microsoft.com/office/drawing/2014/main" id="{0B02C0FE-2366-4F82-E89D-2EC98183EF43}"/>
                  </a:ext>
                </a:extLst>
              </p:cNvPr>
              <p:cNvPicPr>
                <a:picLocks noChangeAspect="1"/>
              </p:cNvPicPr>
              <p:nvPr/>
            </p:nvPicPr>
            <p:blipFill>
              <a:blip r:embed="rId5"/>
              <a:stretch>
                <a:fillRect/>
              </a:stretch>
            </p:blipFill>
            <p:spPr>
              <a:xfrm>
                <a:off x="3776664" y="3236459"/>
                <a:ext cx="914400" cy="914400"/>
              </a:xfrm>
              <a:prstGeom prst="rect">
                <a:avLst/>
              </a:prstGeom>
              <a:ln w="12700" cap="flat">
                <a:noFill/>
                <a:miter lim="400000"/>
              </a:ln>
              <a:effectLst/>
            </p:spPr>
          </p:pic>
        </p:grpSp>
      </p:grpSp>
      <p:pic>
        <p:nvPicPr>
          <p:cNvPr id="6" name="Picture 5" descr="A logo of handshake in a circle">
            <a:extLst>
              <a:ext uri="{FF2B5EF4-FFF2-40B4-BE49-F238E27FC236}">
                <a16:creationId xmlns:a16="http://schemas.microsoft.com/office/drawing/2014/main" id="{1365FBDF-E2BD-7CE1-FB48-D7FF0C7979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6909" y="5704458"/>
            <a:ext cx="1097280" cy="1097280"/>
          </a:xfrm>
          <a:prstGeom prst="rect">
            <a:avLst/>
          </a:prstGeom>
        </p:spPr>
      </p:pic>
      <p:pic>
        <p:nvPicPr>
          <p:cNvPr id="7" name="Picture 6" descr="A circle with a safety vest on it">
            <a:extLst>
              <a:ext uri="{FF2B5EF4-FFF2-40B4-BE49-F238E27FC236}">
                <a16:creationId xmlns:a16="http://schemas.microsoft.com/office/drawing/2014/main" id="{E58AFE0C-99FE-EBCE-8081-42767ABA849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2002" y="5728522"/>
            <a:ext cx="1097280" cy="1097280"/>
          </a:xfrm>
          <a:prstGeom prst="rect">
            <a:avLst/>
          </a:prstGeom>
        </p:spPr>
      </p:pic>
      <p:sp>
        <p:nvSpPr>
          <p:cNvPr id="8" name="TextBox 7">
            <a:extLst>
              <a:ext uri="{FF2B5EF4-FFF2-40B4-BE49-F238E27FC236}">
                <a16:creationId xmlns:a16="http://schemas.microsoft.com/office/drawing/2014/main" id="{D53CD743-A741-3620-3E23-8E14B042405D}"/>
              </a:ext>
            </a:extLst>
          </p:cNvPr>
          <p:cNvSpPr txBox="1"/>
          <p:nvPr/>
        </p:nvSpPr>
        <p:spPr>
          <a:xfrm>
            <a:off x="804144" y="5197420"/>
            <a:ext cx="4768952" cy="553998"/>
          </a:xfrm>
          <a:prstGeom prst="rect">
            <a:avLst/>
          </a:prstGeom>
          <a:noFill/>
        </p:spPr>
        <p:txBody>
          <a:bodyPr wrap="square" rtlCol="0">
            <a:spAutoFit/>
          </a:bodyPr>
          <a:lstStyle/>
          <a:p>
            <a:pPr algn="just"/>
            <a:r>
              <a:rPr lang="en-US" sz="1600" b="1" dirty="0"/>
              <a:t>NB South Miami Avenue</a:t>
            </a:r>
          </a:p>
          <a:p>
            <a:pPr marL="171450" indent="-171450" algn="just">
              <a:buFont typeface="Arial" panose="020B0604020202020204" pitchFamily="34" charset="0"/>
              <a:buChar char="•"/>
            </a:pPr>
            <a:r>
              <a:rPr lang="en-US" sz="1400" dirty="0"/>
              <a:t>Realigning pavement markings and adding new crosswalk.</a:t>
            </a:r>
          </a:p>
        </p:txBody>
      </p:sp>
      <p:sp>
        <p:nvSpPr>
          <p:cNvPr id="9" name="TextBox 8">
            <a:extLst>
              <a:ext uri="{FF2B5EF4-FFF2-40B4-BE49-F238E27FC236}">
                <a16:creationId xmlns:a16="http://schemas.microsoft.com/office/drawing/2014/main" id="{0D24FC71-F2D2-FB18-D16C-DF5DEB45E885}"/>
              </a:ext>
            </a:extLst>
          </p:cNvPr>
          <p:cNvSpPr txBox="1"/>
          <p:nvPr/>
        </p:nvSpPr>
        <p:spPr>
          <a:xfrm>
            <a:off x="5620332" y="5233112"/>
            <a:ext cx="6571668" cy="553998"/>
          </a:xfrm>
          <a:prstGeom prst="rect">
            <a:avLst/>
          </a:prstGeom>
          <a:noFill/>
        </p:spPr>
        <p:txBody>
          <a:bodyPr wrap="square" rtlCol="0">
            <a:spAutoFit/>
          </a:bodyPr>
          <a:lstStyle/>
          <a:p>
            <a:pPr algn="just"/>
            <a:r>
              <a:rPr lang="en-US" sz="1600" b="1" dirty="0"/>
              <a:t>Brickell Avenue</a:t>
            </a:r>
          </a:p>
          <a:p>
            <a:pPr marL="171450" indent="-171450" algn="just">
              <a:buFont typeface="Arial" panose="020B0604020202020204" pitchFamily="34" charset="0"/>
              <a:buChar char="•"/>
            </a:pPr>
            <a:r>
              <a:rPr lang="en-US" sz="1400" dirty="0"/>
              <a:t>A pedestrian refuge will be provided at the south side by extending the median nose.</a:t>
            </a:r>
          </a:p>
        </p:txBody>
      </p:sp>
      <p:sp>
        <p:nvSpPr>
          <p:cNvPr id="10" name="Title 4">
            <a:extLst>
              <a:ext uri="{FF2B5EF4-FFF2-40B4-BE49-F238E27FC236}">
                <a16:creationId xmlns:a16="http://schemas.microsoft.com/office/drawing/2014/main" id="{4F13A05F-36E9-3779-1033-79C1DB789B3E}"/>
              </a:ext>
            </a:extLst>
          </p:cNvPr>
          <p:cNvSpPr txBox="1">
            <a:spLocks/>
          </p:cNvSpPr>
          <p:nvPr/>
        </p:nvSpPr>
        <p:spPr>
          <a:xfrm>
            <a:off x="2381840" y="187161"/>
            <a:ext cx="9678185" cy="763600"/>
          </a:xfrm>
          <a:prstGeom prst="rect">
            <a:avLst/>
          </a:prstGeom>
        </p:spPr>
        <p:txBody>
          <a:bodyPr>
            <a:normAutofit fontScale="97500"/>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gn="ctr"/>
            <a:r>
              <a:rPr lang="en-US" sz="2200" b="1" dirty="0">
                <a:solidFill>
                  <a:srgbClr val="414042"/>
                </a:solidFill>
                <a:latin typeface="+mn-lt"/>
                <a:ea typeface="+mn-ea"/>
                <a:cs typeface="Arial" panose="020B0604020202020204" pitchFamily="34" charset="0"/>
              </a:rPr>
              <a:t>443905-1: SAFETY  IMPROVEMENTS</a:t>
            </a:r>
            <a:br>
              <a:rPr lang="en-US" sz="2200" b="1" dirty="0">
                <a:solidFill>
                  <a:srgbClr val="414042"/>
                </a:solidFill>
                <a:latin typeface="+mn-lt"/>
                <a:ea typeface="+mn-ea"/>
                <a:cs typeface="Arial" panose="020B0604020202020204" pitchFamily="34" charset="0"/>
              </a:rPr>
            </a:br>
            <a:r>
              <a:rPr lang="en-US" sz="2200" b="1" dirty="0">
                <a:solidFill>
                  <a:srgbClr val="414042"/>
                </a:solidFill>
                <a:latin typeface="+mn-lt"/>
                <a:ea typeface="+mn-ea"/>
                <a:cs typeface="Arial" panose="020B0604020202020204" pitchFamily="34" charset="0"/>
              </a:rPr>
              <a:t>NB SOUTH MIAMI AVENUE AND BRICKELL AVENUE</a:t>
            </a:r>
          </a:p>
        </p:txBody>
      </p:sp>
      <p:graphicFrame>
        <p:nvGraphicFramePr>
          <p:cNvPr id="12" name="Object 11">
            <a:extLst>
              <a:ext uri="{FF2B5EF4-FFF2-40B4-BE49-F238E27FC236}">
                <a16:creationId xmlns:a16="http://schemas.microsoft.com/office/drawing/2014/main" id="{586CE95C-03EB-21FC-23A0-16C22A3EE408}"/>
              </a:ext>
            </a:extLst>
          </p:cNvPr>
          <p:cNvGraphicFramePr>
            <a:graphicFrameLocks noChangeAspect="1"/>
          </p:cNvGraphicFramePr>
          <p:nvPr>
            <p:extLst>
              <p:ext uri="{D42A27DB-BD31-4B8C-83A1-F6EECF244321}">
                <p14:modId xmlns:p14="http://schemas.microsoft.com/office/powerpoint/2010/main" val="924400006"/>
              </p:ext>
            </p:extLst>
          </p:nvPr>
        </p:nvGraphicFramePr>
        <p:xfrm>
          <a:off x="5745484" y="855447"/>
          <a:ext cx="5631773" cy="4357832"/>
        </p:xfrm>
        <a:graphic>
          <a:graphicData uri="http://schemas.openxmlformats.org/presentationml/2006/ole">
            <mc:AlternateContent xmlns:mc="http://schemas.openxmlformats.org/markup-compatibility/2006">
              <mc:Choice xmlns:v="urn:schemas-microsoft-com:vml" Requires="v">
                <p:oleObj name="PDF Document" r:id="rId8" imgW="7124400" imgH="6027120" progId="PowerPDF.Document">
                  <p:embed/>
                </p:oleObj>
              </mc:Choice>
              <mc:Fallback>
                <p:oleObj name="PDF Document" r:id="rId8" imgW="7124400" imgH="6027120" progId="PowerPDF.Document">
                  <p:embed/>
                  <p:pic>
                    <p:nvPicPr>
                      <p:cNvPr id="12" name="Object 11">
                        <a:extLst>
                          <a:ext uri="{FF2B5EF4-FFF2-40B4-BE49-F238E27FC236}">
                            <a16:creationId xmlns:a16="http://schemas.microsoft.com/office/drawing/2014/main" id="{586CE95C-03EB-21FC-23A0-16C22A3EE408}"/>
                          </a:ext>
                        </a:extLst>
                      </p:cNvPr>
                      <p:cNvPicPr/>
                      <p:nvPr/>
                    </p:nvPicPr>
                    <p:blipFill>
                      <a:blip r:embed="rId9"/>
                      <a:stretch>
                        <a:fillRect/>
                      </a:stretch>
                    </p:blipFill>
                    <p:spPr>
                      <a:xfrm>
                        <a:off x="5745484" y="855447"/>
                        <a:ext cx="5631773" cy="4357832"/>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89148AF0-47E9-A37C-FE53-A8F43120C174}"/>
              </a:ext>
            </a:extLst>
          </p:cNvPr>
          <p:cNvGraphicFramePr>
            <a:graphicFrameLocks noChangeAspect="1"/>
          </p:cNvGraphicFramePr>
          <p:nvPr>
            <p:extLst>
              <p:ext uri="{D42A27DB-BD31-4B8C-83A1-F6EECF244321}">
                <p14:modId xmlns:p14="http://schemas.microsoft.com/office/powerpoint/2010/main" val="4214858464"/>
              </p:ext>
            </p:extLst>
          </p:nvPr>
        </p:nvGraphicFramePr>
        <p:xfrm>
          <a:off x="5759941" y="855448"/>
          <a:ext cx="1544626" cy="2165564"/>
        </p:xfrm>
        <a:graphic>
          <a:graphicData uri="http://schemas.openxmlformats.org/presentationml/2006/ole">
            <mc:AlternateContent xmlns:mc="http://schemas.openxmlformats.org/markup-compatibility/2006">
              <mc:Choice xmlns:v="urn:schemas-microsoft-com:vml" Requires="v">
                <p:oleObj name="PDF Document" r:id="rId10" imgW="2064960" imgH="2895480" progId="PowerPDF.Document">
                  <p:embed/>
                </p:oleObj>
              </mc:Choice>
              <mc:Fallback>
                <p:oleObj name="PDF Document" r:id="rId10" imgW="2064960" imgH="2895480" progId="PowerPDF.Document">
                  <p:embed/>
                  <p:pic>
                    <p:nvPicPr>
                      <p:cNvPr id="13" name="Object 12">
                        <a:extLst>
                          <a:ext uri="{FF2B5EF4-FFF2-40B4-BE49-F238E27FC236}">
                            <a16:creationId xmlns:a16="http://schemas.microsoft.com/office/drawing/2014/main" id="{89148AF0-47E9-A37C-FE53-A8F43120C174}"/>
                          </a:ext>
                        </a:extLst>
                      </p:cNvPr>
                      <p:cNvPicPr/>
                      <p:nvPr/>
                    </p:nvPicPr>
                    <p:blipFill>
                      <a:blip r:embed="rId11"/>
                      <a:stretch>
                        <a:fillRect/>
                      </a:stretch>
                    </p:blipFill>
                    <p:spPr>
                      <a:xfrm>
                        <a:off x="5759941" y="855448"/>
                        <a:ext cx="1544626" cy="2165564"/>
                      </a:xfrm>
                      <a:prstGeom prst="rect">
                        <a:avLst/>
                      </a:prstGeom>
                      <a:ln w="28575">
                        <a:solidFill>
                          <a:srgbClr val="FFFF00"/>
                        </a:solidFill>
                      </a:ln>
                    </p:spPr>
                  </p:pic>
                </p:oleObj>
              </mc:Fallback>
            </mc:AlternateContent>
          </a:graphicData>
        </a:graphic>
      </p:graphicFrame>
      <p:pic>
        <p:nvPicPr>
          <p:cNvPr id="4" name="Picture 3">
            <a:extLst>
              <a:ext uri="{FF2B5EF4-FFF2-40B4-BE49-F238E27FC236}">
                <a16:creationId xmlns:a16="http://schemas.microsoft.com/office/drawing/2014/main" id="{3D463DD4-524C-EA0C-5475-DD312D6564C8}"/>
              </a:ext>
            </a:extLst>
          </p:cNvPr>
          <p:cNvPicPr>
            <a:picLocks noChangeAspect="1"/>
          </p:cNvPicPr>
          <p:nvPr/>
        </p:nvPicPr>
        <p:blipFill>
          <a:blip r:embed="rId12"/>
          <a:stretch>
            <a:fillRect/>
          </a:stretch>
        </p:blipFill>
        <p:spPr>
          <a:xfrm>
            <a:off x="684921" y="878517"/>
            <a:ext cx="4779654" cy="4329687"/>
          </a:xfrm>
          <a:prstGeom prst="rect">
            <a:avLst/>
          </a:prstGeom>
        </p:spPr>
      </p:pic>
    </p:spTree>
    <p:extLst>
      <p:ext uri="{BB962C8B-B14F-4D97-AF65-F5344CB8AC3E}">
        <p14:creationId xmlns:p14="http://schemas.microsoft.com/office/powerpoint/2010/main" val="38477903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text on a black background&#10;&#10;Description automatically generated">
            <a:extLst>
              <a:ext uri="{FF2B5EF4-FFF2-40B4-BE49-F238E27FC236}">
                <a16:creationId xmlns:a16="http://schemas.microsoft.com/office/drawing/2014/main" id="{9EE9B2F4-1596-FEFD-56A6-39E2655E86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88" y="385665"/>
            <a:ext cx="1616270" cy="808135"/>
          </a:xfrm>
          <a:prstGeom prst="rect">
            <a:avLst/>
          </a:prstGeom>
        </p:spPr>
      </p:pic>
      <p:grpSp>
        <p:nvGrpSpPr>
          <p:cNvPr id="3" name="Group 2">
            <a:extLst>
              <a:ext uri="{FF2B5EF4-FFF2-40B4-BE49-F238E27FC236}">
                <a16:creationId xmlns:a16="http://schemas.microsoft.com/office/drawing/2014/main" id="{BFDC2EAA-DF77-FDCF-64CB-3041F8439483}"/>
              </a:ext>
            </a:extLst>
          </p:cNvPr>
          <p:cNvGrpSpPr/>
          <p:nvPr/>
        </p:nvGrpSpPr>
        <p:grpSpPr>
          <a:xfrm>
            <a:off x="1918860" y="382618"/>
            <a:ext cx="831013" cy="831012"/>
            <a:chOff x="3726482" y="3206233"/>
            <a:chExt cx="1013900" cy="1013899"/>
          </a:xfrm>
        </p:grpSpPr>
        <p:pic>
          <p:nvPicPr>
            <p:cNvPr id="10" name="Image" descr="Image">
              <a:extLst>
                <a:ext uri="{FF2B5EF4-FFF2-40B4-BE49-F238E27FC236}">
                  <a16:creationId xmlns:a16="http://schemas.microsoft.com/office/drawing/2014/main" id="{251B3D3E-0C41-5CBD-CEA2-406058B2E71E}"/>
                </a:ext>
              </a:extLst>
            </p:cNvPr>
            <p:cNvPicPr>
              <a:picLocks noChangeAspect="1"/>
            </p:cNvPicPr>
            <p:nvPr/>
          </p:nvPicPr>
          <p:blipFill>
            <a:blip r:embed="rId3"/>
            <a:stretch>
              <a:fillRect/>
            </a:stretch>
          </p:blipFill>
          <p:spPr>
            <a:xfrm>
              <a:off x="3726482" y="3206233"/>
              <a:ext cx="1013900" cy="1013899"/>
            </a:xfrm>
            <a:prstGeom prst="rect">
              <a:avLst/>
            </a:prstGeom>
            <a:ln w="12700" cap="flat">
              <a:noFill/>
              <a:miter lim="400000"/>
            </a:ln>
            <a:effectLst/>
          </p:spPr>
        </p:pic>
        <p:pic>
          <p:nvPicPr>
            <p:cNvPr id="13" name="FDOT_COMPASS.png" descr="FDOT_COMPASS.png">
              <a:extLst>
                <a:ext uri="{FF2B5EF4-FFF2-40B4-BE49-F238E27FC236}">
                  <a16:creationId xmlns:a16="http://schemas.microsoft.com/office/drawing/2014/main" id="{945E04E0-AD40-0082-3582-B91F72E8757C}"/>
                </a:ext>
              </a:extLst>
            </p:cNvPr>
            <p:cNvPicPr>
              <a:picLocks noChangeAspect="1"/>
            </p:cNvPicPr>
            <p:nvPr/>
          </p:nvPicPr>
          <p:blipFill>
            <a:blip r:embed="rId4"/>
            <a:stretch>
              <a:fillRect/>
            </a:stretch>
          </p:blipFill>
          <p:spPr>
            <a:xfrm>
              <a:off x="3776664" y="3236459"/>
              <a:ext cx="914400" cy="914400"/>
            </a:xfrm>
            <a:prstGeom prst="rect">
              <a:avLst/>
            </a:prstGeom>
            <a:ln w="12700" cap="flat">
              <a:noFill/>
              <a:miter lim="400000"/>
            </a:ln>
            <a:effectLst/>
          </p:spPr>
        </p:pic>
      </p:grpSp>
      <p:sp>
        <p:nvSpPr>
          <p:cNvPr id="17" name="TextBox 16">
            <a:extLst>
              <a:ext uri="{FF2B5EF4-FFF2-40B4-BE49-F238E27FC236}">
                <a16:creationId xmlns:a16="http://schemas.microsoft.com/office/drawing/2014/main" id="{1D1E78FC-2D85-1C8E-3A04-E5566BC0B080}"/>
              </a:ext>
            </a:extLst>
          </p:cNvPr>
          <p:cNvSpPr txBox="1"/>
          <p:nvPr/>
        </p:nvSpPr>
        <p:spPr>
          <a:xfrm>
            <a:off x="206818" y="3157451"/>
            <a:ext cx="2672443" cy="2246769"/>
          </a:xfrm>
          <a:prstGeom prst="rect">
            <a:avLst/>
          </a:prstGeom>
          <a:noFill/>
        </p:spPr>
        <p:txBody>
          <a:bodyPr wrap="square" rtlCol="0">
            <a:spAutoFit/>
          </a:bodyPr>
          <a:lstStyle/>
          <a:p>
            <a:r>
              <a:rPr lang="en-US" altLang="ko-KR" sz="2800" b="1" dirty="0">
                <a:solidFill>
                  <a:schemeClr val="bg1"/>
                </a:solidFill>
                <a:cs typeface="Arial" panose="020B0604020202020204" pitchFamily="34" charset="0"/>
              </a:rPr>
              <a:t>PROJECT SCHEDULE AND COST</a:t>
            </a:r>
          </a:p>
          <a:p>
            <a:endParaRPr lang="en-US" altLang="ko-KR" sz="2800" b="1" dirty="0">
              <a:solidFill>
                <a:schemeClr val="bg1"/>
              </a:solidFill>
              <a:cs typeface="Arial" panose="020B0604020202020204" pitchFamily="34" charset="0"/>
            </a:endParaRPr>
          </a:p>
          <a:p>
            <a:endParaRPr lang="ko-KR" altLang="en-US" sz="2800" b="1" dirty="0">
              <a:solidFill>
                <a:schemeClr val="bg1"/>
              </a:solidFill>
              <a:cs typeface="Arial" panose="020B0604020202020204" pitchFamily="34" charset="0"/>
            </a:endParaRPr>
          </a:p>
        </p:txBody>
      </p:sp>
      <p:sp>
        <p:nvSpPr>
          <p:cNvPr id="6" name="Rectangle 5">
            <a:extLst>
              <a:ext uri="{FF2B5EF4-FFF2-40B4-BE49-F238E27FC236}">
                <a16:creationId xmlns:a16="http://schemas.microsoft.com/office/drawing/2014/main" id="{A8E4792B-FD63-682F-E02B-FAF60A9E2648}"/>
              </a:ext>
            </a:extLst>
          </p:cNvPr>
          <p:cNvSpPr/>
          <p:nvPr/>
        </p:nvSpPr>
        <p:spPr>
          <a:xfrm>
            <a:off x="6897757" y="5267766"/>
            <a:ext cx="6248400" cy="923330"/>
          </a:xfrm>
          <a:prstGeom prst="rect">
            <a:avLst/>
          </a:prstGeom>
        </p:spPr>
        <p:txBody>
          <a:bodyPr wrap="square">
            <a:spAutoFit/>
          </a:bodyPr>
          <a:lstStyle/>
          <a:p>
            <a:pPr lvl="0">
              <a:spcBef>
                <a:spcPct val="0"/>
              </a:spcBef>
              <a:defRPr/>
            </a:pPr>
            <a:r>
              <a:rPr lang="en-US" dirty="0">
                <a:solidFill>
                  <a:srgbClr val="003366"/>
                </a:solidFill>
                <a:latin typeface="Arial" panose="020B0604020202020204" pitchFamily="34" charset="0"/>
                <a:cs typeface="Arial" panose="020B0604020202020204" pitchFamily="34" charset="0"/>
              </a:rPr>
              <a:t>The project is currently in the design phase. </a:t>
            </a:r>
          </a:p>
          <a:p>
            <a:pPr marL="285750" indent="-285750">
              <a:spcBef>
                <a:spcPct val="0"/>
              </a:spcBef>
              <a:buFont typeface="Arial" panose="020B0604020202020204" pitchFamily="34" charset="0"/>
              <a:buChar char="•"/>
              <a:defRPr/>
            </a:pPr>
            <a:r>
              <a:rPr lang="en-US" dirty="0">
                <a:solidFill>
                  <a:srgbClr val="003366"/>
                </a:solidFill>
                <a:latin typeface="Arial" panose="020B0604020202020204" pitchFamily="34" charset="0"/>
                <a:cs typeface="Arial" panose="020B0604020202020204" pitchFamily="34" charset="0"/>
              </a:rPr>
              <a:t>Work with municipalities to review plans</a:t>
            </a:r>
          </a:p>
          <a:p>
            <a:pPr marL="285750" indent="-285750">
              <a:spcBef>
                <a:spcPct val="0"/>
              </a:spcBef>
              <a:buFont typeface="Arial" panose="020B0604020202020204" pitchFamily="34" charset="0"/>
              <a:buChar char="•"/>
              <a:defRPr/>
            </a:pPr>
            <a:r>
              <a:rPr lang="en-US" dirty="0">
                <a:solidFill>
                  <a:srgbClr val="003366"/>
                </a:solidFill>
                <a:latin typeface="Arial" panose="020B0604020202020204" pitchFamily="34" charset="0"/>
                <a:cs typeface="Arial" panose="020B0604020202020204" pitchFamily="34" charset="0"/>
              </a:rPr>
              <a:t>Receive feedback from the public </a:t>
            </a:r>
          </a:p>
        </p:txBody>
      </p:sp>
      <p:grpSp>
        <p:nvGrpSpPr>
          <p:cNvPr id="7" name="그룹 97">
            <a:extLst>
              <a:ext uri="{FF2B5EF4-FFF2-40B4-BE49-F238E27FC236}">
                <a16:creationId xmlns:a16="http://schemas.microsoft.com/office/drawing/2014/main" id="{0CA308D5-3CA1-48ED-A38C-F9A39E34390F}"/>
              </a:ext>
            </a:extLst>
          </p:cNvPr>
          <p:cNvGrpSpPr/>
          <p:nvPr/>
        </p:nvGrpSpPr>
        <p:grpSpPr>
          <a:xfrm>
            <a:off x="5208104" y="5000756"/>
            <a:ext cx="1321904" cy="1280774"/>
            <a:chOff x="2765670" y="902684"/>
            <a:chExt cx="391097" cy="391001"/>
          </a:xfrm>
          <a:solidFill>
            <a:srgbClr val="002060"/>
          </a:solidFill>
        </p:grpSpPr>
        <p:sp>
          <p:nvSpPr>
            <p:cNvPr id="9" name="자유형: 도형 98">
              <a:extLst>
                <a:ext uri="{FF2B5EF4-FFF2-40B4-BE49-F238E27FC236}">
                  <a16:creationId xmlns:a16="http://schemas.microsoft.com/office/drawing/2014/main" id="{927EE808-3FAD-E6AF-7439-3D3C60509860}"/>
                </a:ext>
              </a:extLst>
            </p:cNvPr>
            <p:cNvSpPr/>
            <p:nvPr/>
          </p:nvSpPr>
          <p:spPr>
            <a:xfrm>
              <a:off x="2765670" y="902684"/>
              <a:ext cx="285750" cy="390525"/>
            </a:xfrm>
            <a:custGeom>
              <a:avLst/>
              <a:gdLst>
                <a:gd name="connsiteX0" fmla="*/ 250793 w 285750"/>
                <a:gd name="connsiteY0" fmla="*/ 56102 h 390525"/>
                <a:gd name="connsiteX1" fmla="*/ 230886 w 285750"/>
                <a:gd name="connsiteY1" fmla="*/ 56102 h 390525"/>
                <a:gd name="connsiteX2" fmla="*/ 196405 w 285750"/>
                <a:gd name="connsiteY2" fmla="*/ 31623 h 390525"/>
                <a:gd name="connsiteX3" fmla="*/ 182023 w 285750"/>
                <a:gd name="connsiteY3" fmla="*/ 31623 h 390525"/>
                <a:gd name="connsiteX4" fmla="*/ 147352 w 285750"/>
                <a:gd name="connsiteY4" fmla="*/ 7144 h 390525"/>
                <a:gd name="connsiteX5" fmla="*/ 112681 w 285750"/>
                <a:gd name="connsiteY5" fmla="*/ 31623 h 390525"/>
                <a:gd name="connsiteX6" fmla="*/ 98298 w 285750"/>
                <a:gd name="connsiteY6" fmla="*/ 31623 h 390525"/>
                <a:gd name="connsiteX7" fmla="*/ 63817 w 285750"/>
                <a:gd name="connsiteY7" fmla="*/ 56102 h 390525"/>
                <a:gd name="connsiteX8" fmla="*/ 44291 w 285750"/>
                <a:gd name="connsiteY8" fmla="*/ 56102 h 390525"/>
                <a:gd name="connsiteX9" fmla="*/ 7144 w 285750"/>
                <a:gd name="connsiteY9" fmla="*/ 93345 h 390525"/>
                <a:gd name="connsiteX10" fmla="*/ 7144 w 285750"/>
                <a:gd name="connsiteY10" fmla="*/ 349568 h 390525"/>
                <a:gd name="connsiteX11" fmla="*/ 44386 w 285750"/>
                <a:gd name="connsiteY11" fmla="*/ 386810 h 390525"/>
                <a:gd name="connsiteX12" fmla="*/ 250793 w 285750"/>
                <a:gd name="connsiteY12" fmla="*/ 386810 h 390525"/>
                <a:gd name="connsiteX13" fmla="*/ 288036 w 285750"/>
                <a:gd name="connsiteY13" fmla="*/ 349568 h 390525"/>
                <a:gd name="connsiteX14" fmla="*/ 288036 w 285750"/>
                <a:gd name="connsiteY14" fmla="*/ 93345 h 390525"/>
                <a:gd name="connsiteX15" fmla="*/ 250793 w 285750"/>
                <a:gd name="connsiteY15" fmla="*/ 56102 h 390525"/>
                <a:gd name="connsiteX16" fmla="*/ 97631 w 285750"/>
                <a:gd name="connsiteY16" fmla="*/ 56102 h 390525"/>
                <a:gd name="connsiteX17" fmla="*/ 122492 w 285750"/>
                <a:gd name="connsiteY17" fmla="*/ 56102 h 390525"/>
                <a:gd name="connsiteX18" fmla="*/ 134874 w 285750"/>
                <a:gd name="connsiteY18" fmla="*/ 43625 h 390525"/>
                <a:gd name="connsiteX19" fmla="*/ 147256 w 285750"/>
                <a:gd name="connsiteY19" fmla="*/ 31623 h 390525"/>
                <a:gd name="connsiteX20" fmla="*/ 159639 w 285750"/>
                <a:gd name="connsiteY20" fmla="*/ 43625 h 390525"/>
                <a:gd name="connsiteX21" fmla="*/ 172021 w 285750"/>
                <a:gd name="connsiteY21" fmla="*/ 56102 h 390525"/>
                <a:gd name="connsiteX22" fmla="*/ 196882 w 285750"/>
                <a:gd name="connsiteY22" fmla="*/ 56102 h 390525"/>
                <a:gd name="connsiteX23" fmla="*/ 209264 w 285750"/>
                <a:gd name="connsiteY23" fmla="*/ 68485 h 390525"/>
                <a:gd name="connsiteX24" fmla="*/ 209264 w 285750"/>
                <a:gd name="connsiteY24" fmla="*/ 80581 h 390525"/>
                <a:gd name="connsiteX25" fmla="*/ 85153 w 285750"/>
                <a:gd name="connsiteY25" fmla="*/ 80581 h 390525"/>
                <a:gd name="connsiteX26" fmla="*/ 85153 w 285750"/>
                <a:gd name="connsiteY26" fmla="*/ 68580 h 390525"/>
                <a:gd name="connsiteX27" fmla="*/ 97631 w 285750"/>
                <a:gd name="connsiteY27" fmla="*/ 56102 h 390525"/>
                <a:gd name="connsiteX28" fmla="*/ 60103 w 285750"/>
                <a:gd name="connsiteY28" fmla="*/ 175641 h 390525"/>
                <a:gd name="connsiteX29" fmla="*/ 77629 w 285750"/>
                <a:gd name="connsiteY29" fmla="*/ 175641 h 390525"/>
                <a:gd name="connsiteX30" fmla="*/ 93631 w 285750"/>
                <a:gd name="connsiteY30" fmla="*/ 191643 h 390525"/>
                <a:gd name="connsiteX31" fmla="*/ 134493 w 285750"/>
                <a:gd name="connsiteY31" fmla="*/ 150781 h 390525"/>
                <a:gd name="connsiteX32" fmla="*/ 152019 w 285750"/>
                <a:gd name="connsiteY32" fmla="*/ 150781 h 390525"/>
                <a:gd name="connsiteX33" fmla="*/ 152019 w 285750"/>
                <a:gd name="connsiteY33" fmla="*/ 168307 h 390525"/>
                <a:gd name="connsiteX34" fmla="*/ 102394 w 285750"/>
                <a:gd name="connsiteY34" fmla="*/ 217932 h 390525"/>
                <a:gd name="connsiteX35" fmla="*/ 84868 w 285750"/>
                <a:gd name="connsiteY35" fmla="*/ 217932 h 390525"/>
                <a:gd name="connsiteX36" fmla="*/ 60103 w 285750"/>
                <a:gd name="connsiteY36" fmla="*/ 193167 h 390525"/>
                <a:gd name="connsiteX37" fmla="*/ 60103 w 285750"/>
                <a:gd name="connsiteY37" fmla="*/ 175641 h 390525"/>
                <a:gd name="connsiteX38" fmla="*/ 102394 w 285750"/>
                <a:gd name="connsiteY38" fmla="*/ 317183 h 390525"/>
                <a:gd name="connsiteX39" fmla="*/ 84868 w 285750"/>
                <a:gd name="connsiteY39" fmla="*/ 317183 h 390525"/>
                <a:gd name="connsiteX40" fmla="*/ 60103 w 285750"/>
                <a:gd name="connsiteY40" fmla="*/ 292418 h 390525"/>
                <a:gd name="connsiteX41" fmla="*/ 60103 w 285750"/>
                <a:gd name="connsiteY41" fmla="*/ 274892 h 390525"/>
                <a:gd name="connsiteX42" fmla="*/ 77629 w 285750"/>
                <a:gd name="connsiteY42" fmla="*/ 274892 h 390525"/>
                <a:gd name="connsiteX43" fmla="*/ 93631 w 285750"/>
                <a:gd name="connsiteY43" fmla="*/ 290894 h 390525"/>
                <a:gd name="connsiteX44" fmla="*/ 134493 w 285750"/>
                <a:gd name="connsiteY44" fmla="*/ 250031 h 390525"/>
                <a:gd name="connsiteX45" fmla="*/ 152019 w 285750"/>
                <a:gd name="connsiteY45" fmla="*/ 250031 h 390525"/>
                <a:gd name="connsiteX46" fmla="*/ 152019 w 285750"/>
                <a:gd name="connsiteY46" fmla="*/ 267557 h 390525"/>
                <a:gd name="connsiteX47" fmla="*/ 102394 w 285750"/>
                <a:gd name="connsiteY47" fmla="*/ 317183 h 390525"/>
                <a:gd name="connsiteX48" fmla="*/ 225647 w 285750"/>
                <a:gd name="connsiteY48" fmla="*/ 320612 h 390525"/>
                <a:gd name="connsiteX49" fmla="*/ 168878 w 285750"/>
                <a:gd name="connsiteY49" fmla="*/ 320612 h 390525"/>
                <a:gd name="connsiteX50" fmla="*/ 156210 w 285750"/>
                <a:gd name="connsiteY50" fmla="*/ 307277 h 390525"/>
                <a:gd name="connsiteX51" fmla="*/ 168402 w 285750"/>
                <a:gd name="connsiteY51" fmla="*/ 296037 h 390525"/>
                <a:gd name="connsiteX52" fmla="*/ 225171 w 285750"/>
                <a:gd name="connsiteY52" fmla="*/ 296037 h 390525"/>
                <a:gd name="connsiteX53" fmla="*/ 237839 w 285750"/>
                <a:gd name="connsiteY53" fmla="*/ 309372 h 390525"/>
                <a:gd name="connsiteX54" fmla="*/ 225647 w 285750"/>
                <a:gd name="connsiteY54" fmla="*/ 320612 h 390525"/>
                <a:gd name="connsiteX55" fmla="*/ 225742 w 285750"/>
                <a:gd name="connsiteY55" fmla="*/ 270891 h 390525"/>
                <a:gd name="connsiteX56" fmla="*/ 193453 w 285750"/>
                <a:gd name="connsiteY56" fmla="*/ 270891 h 390525"/>
                <a:gd name="connsiteX57" fmla="*/ 180784 w 285750"/>
                <a:gd name="connsiteY57" fmla="*/ 257556 h 390525"/>
                <a:gd name="connsiteX58" fmla="*/ 192976 w 285750"/>
                <a:gd name="connsiteY58" fmla="*/ 246317 h 390525"/>
                <a:gd name="connsiteX59" fmla="*/ 225266 w 285750"/>
                <a:gd name="connsiteY59" fmla="*/ 246317 h 390525"/>
                <a:gd name="connsiteX60" fmla="*/ 237934 w 285750"/>
                <a:gd name="connsiteY60" fmla="*/ 259652 h 390525"/>
                <a:gd name="connsiteX61" fmla="*/ 225742 w 285750"/>
                <a:gd name="connsiteY61" fmla="*/ 270891 h 390525"/>
                <a:gd name="connsiteX62" fmla="*/ 225647 w 285750"/>
                <a:gd name="connsiteY62" fmla="*/ 221837 h 390525"/>
                <a:gd name="connsiteX63" fmla="*/ 168878 w 285750"/>
                <a:gd name="connsiteY63" fmla="*/ 221837 h 390525"/>
                <a:gd name="connsiteX64" fmla="*/ 156210 w 285750"/>
                <a:gd name="connsiteY64" fmla="*/ 208502 h 390525"/>
                <a:gd name="connsiteX65" fmla="*/ 168402 w 285750"/>
                <a:gd name="connsiteY65" fmla="*/ 197263 h 390525"/>
                <a:gd name="connsiteX66" fmla="*/ 225171 w 285750"/>
                <a:gd name="connsiteY66" fmla="*/ 197263 h 390525"/>
                <a:gd name="connsiteX67" fmla="*/ 237839 w 285750"/>
                <a:gd name="connsiteY67" fmla="*/ 210598 h 390525"/>
                <a:gd name="connsiteX68" fmla="*/ 225647 w 285750"/>
                <a:gd name="connsiteY68" fmla="*/ 221837 h 390525"/>
                <a:gd name="connsiteX69" fmla="*/ 225742 w 285750"/>
                <a:gd name="connsiteY69" fmla="*/ 172022 h 390525"/>
                <a:gd name="connsiteX70" fmla="*/ 193453 w 285750"/>
                <a:gd name="connsiteY70" fmla="*/ 172022 h 390525"/>
                <a:gd name="connsiteX71" fmla="*/ 180784 w 285750"/>
                <a:gd name="connsiteY71" fmla="*/ 158687 h 390525"/>
                <a:gd name="connsiteX72" fmla="*/ 192976 w 285750"/>
                <a:gd name="connsiteY72" fmla="*/ 147447 h 390525"/>
                <a:gd name="connsiteX73" fmla="*/ 225266 w 285750"/>
                <a:gd name="connsiteY73" fmla="*/ 147447 h 390525"/>
                <a:gd name="connsiteX74" fmla="*/ 237934 w 285750"/>
                <a:gd name="connsiteY74" fmla="*/ 160782 h 390525"/>
                <a:gd name="connsiteX75" fmla="*/ 225742 w 285750"/>
                <a:gd name="connsiteY75" fmla="*/ 172022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85750" h="390525">
                  <a:moveTo>
                    <a:pt x="250793" y="56102"/>
                  </a:moveTo>
                  <a:lnTo>
                    <a:pt x="230886" y="56102"/>
                  </a:lnTo>
                  <a:cubicBezTo>
                    <a:pt x="225838" y="41910"/>
                    <a:pt x="212312" y="31623"/>
                    <a:pt x="196405" y="31623"/>
                  </a:cubicBezTo>
                  <a:lnTo>
                    <a:pt x="182023" y="31623"/>
                  </a:lnTo>
                  <a:cubicBezTo>
                    <a:pt x="176975" y="17336"/>
                    <a:pt x="163354" y="7144"/>
                    <a:pt x="147352" y="7144"/>
                  </a:cubicBezTo>
                  <a:cubicBezTo>
                    <a:pt x="131350" y="7144"/>
                    <a:pt x="117729" y="17431"/>
                    <a:pt x="112681" y="31623"/>
                  </a:cubicBezTo>
                  <a:lnTo>
                    <a:pt x="98298" y="31623"/>
                  </a:lnTo>
                  <a:cubicBezTo>
                    <a:pt x="82296" y="31623"/>
                    <a:pt x="68866" y="41910"/>
                    <a:pt x="63817" y="56102"/>
                  </a:cubicBezTo>
                  <a:lnTo>
                    <a:pt x="44291" y="56102"/>
                  </a:lnTo>
                  <a:cubicBezTo>
                    <a:pt x="23813" y="56102"/>
                    <a:pt x="7144" y="72771"/>
                    <a:pt x="7144" y="93345"/>
                  </a:cubicBezTo>
                  <a:lnTo>
                    <a:pt x="7144" y="349568"/>
                  </a:lnTo>
                  <a:cubicBezTo>
                    <a:pt x="7144" y="370142"/>
                    <a:pt x="23813" y="386810"/>
                    <a:pt x="44386" y="386810"/>
                  </a:cubicBezTo>
                  <a:lnTo>
                    <a:pt x="250793" y="386810"/>
                  </a:lnTo>
                  <a:cubicBezTo>
                    <a:pt x="271367" y="386810"/>
                    <a:pt x="288036" y="370142"/>
                    <a:pt x="288036" y="349568"/>
                  </a:cubicBezTo>
                  <a:lnTo>
                    <a:pt x="288036" y="93345"/>
                  </a:lnTo>
                  <a:cubicBezTo>
                    <a:pt x="288036" y="72771"/>
                    <a:pt x="271367" y="56102"/>
                    <a:pt x="250793" y="56102"/>
                  </a:cubicBezTo>
                  <a:close/>
                  <a:moveTo>
                    <a:pt x="97631" y="56102"/>
                  </a:moveTo>
                  <a:lnTo>
                    <a:pt x="122492" y="56102"/>
                  </a:lnTo>
                  <a:cubicBezTo>
                    <a:pt x="129350" y="56102"/>
                    <a:pt x="134779" y="50483"/>
                    <a:pt x="134874" y="43625"/>
                  </a:cubicBezTo>
                  <a:cubicBezTo>
                    <a:pt x="134969" y="36957"/>
                    <a:pt x="140494" y="31623"/>
                    <a:pt x="147256" y="31623"/>
                  </a:cubicBezTo>
                  <a:cubicBezTo>
                    <a:pt x="154019" y="31623"/>
                    <a:pt x="159544" y="36957"/>
                    <a:pt x="159639" y="43625"/>
                  </a:cubicBezTo>
                  <a:cubicBezTo>
                    <a:pt x="159734" y="50483"/>
                    <a:pt x="165163" y="56102"/>
                    <a:pt x="172021" y="56102"/>
                  </a:cubicBezTo>
                  <a:lnTo>
                    <a:pt x="196882" y="56102"/>
                  </a:lnTo>
                  <a:cubicBezTo>
                    <a:pt x="203740" y="56102"/>
                    <a:pt x="209264" y="61627"/>
                    <a:pt x="209264" y="68485"/>
                  </a:cubicBezTo>
                  <a:lnTo>
                    <a:pt x="209264" y="80581"/>
                  </a:lnTo>
                  <a:lnTo>
                    <a:pt x="85153" y="80581"/>
                  </a:lnTo>
                  <a:lnTo>
                    <a:pt x="85153" y="68580"/>
                  </a:lnTo>
                  <a:cubicBezTo>
                    <a:pt x="85153" y="61722"/>
                    <a:pt x="90773" y="56102"/>
                    <a:pt x="97631" y="56102"/>
                  </a:cubicBezTo>
                  <a:close/>
                  <a:moveTo>
                    <a:pt x="60103" y="175641"/>
                  </a:moveTo>
                  <a:cubicBezTo>
                    <a:pt x="64960" y="170783"/>
                    <a:pt x="72771" y="170783"/>
                    <a:pt x="77629" y="175641"/>
                  </a:cubicBezTo>
                  <a:lnTo>
                    <a:pt x="93631" y="191643"/>
                  </a:lnTo>
                  <a:lnTo>
                    <a:pt x="134493" y="150781"/>
                  </a:lnTo>
                  <a:cubicBezTo>
                    <a:pt x="139351" y="145923"/>
                    <a:pt x="147161" y="145923"/>
                    <a:pt x="152019" y="150781"/>
                  </a:cubicBezTo>
                  <a:cubicBezTo>
                    <a:pt x="156877" y="155639"/>
                    <a:pt x="156877" y="163449"/>
                    <a:pt x="152019" y="168307"/>
                  </a:cubicBezTo>
                  <a:lnTo>
                    <a:pt x="102394" y="217932"/>
                  </a:lnTo>
                  <a:cubicBezTo>
                    <a:pt x="97536" y="222790"/>
                    <a:pt x="89725" y="222790"/>
                    <a:pt x="84868" y="217932"/>
                  </a:cubicBezTo>
                  <a:lnTo>
                    <a:pt x="60103" y="193167"/>
                  </a:lnTo>
                  <a:cubicBezTo>
                    <a:pt x="55245" y="188309"/>
                    <a:pt x="55245" y="180499"/>
                    <a:pt x="60103" y="175641"/>
                  </a:cubicBezTo>
                  <a:close/>
                  <a:moveTo>
                    <a:pt x="102394" y="317183"/>
                  </a:moveTo>
                  <a:cubicBezTo>
                    <a:pt x="97536" y="322040"/>
                    <a:pt x="89725" y="322040"/>
                    <a:pt x="84868" y="317183"/>
                  </a:cubicBezTo>
                  <a:lnTo>
                    <a:pt x="60103" y="292418"/>
                  </a:lnTo>
                  <a:cubicBezTo>
                    <a:pt x="55245" y="287560"/>
                    <a:pt x="55245" y="279749"/>
                    <a:pt x="60103" y="274892"/>
                  </a:cubicBezTo>
                  <a:cubicBezTo>
                    <a:pt x="64960" y="270034"/>
                    <a:pt x="72771" y="270034"/>
                    <a:pt x="77629" y="274892"/>
                  </a:cubicBezTo>
                  <a:lnTo>
                    <a:pt x="93631" y="290894"/>
                  </a:lnTo>
                  <a:lnTo>
                    <a:pt x="134493" y="250031"/>
                  </a:lnTo>
                  <a:cubicBezTo>
                    <a:pt x="139351" y="245174"/>
                    <a:pt x="147161" y="245174"/>
                    <a:pt x="152019" y="250031"/>
                  </a:cubicBezTo>
                  <a:cubicBezTo>
                    <a:pt x="156877" y="254889"/>
                    <a:pt x="156877" y="262700"/>
                    <a:pt x="152019" y="267557"/>
                  </a:cubicBezTo>
                  <a:lnTo>
                    <a:pt x="102394" y="317183"/>
                  </a:lnTo>
                  <a:close/>
                  <a:moveTo>
                    <a:pt x="225647" y="320612"/>
                  </a:moveTo>
                  <a:lnTo>
                    <a:pt x="168878" y="320612"/>
                  </a:lnTo>
                  <a:cubicBezTo>
                    <a:pt x="161544" y="320612"/>
                    <a:pt x="155638" y="314611"/>
                    <a:pt x="156210" y="307277"/>
                  </a:cubicBezTo>
                  <a:cubicBezTo>
                    <a:pt x="156781" y="300990"/>
                    <a:pt x="162020" y="296037"/>
                    <a:pt x="168402" y="296037"/>
                  </a:cubicBezTo>
                  <a:lnTo>
                    <a:pt x="225171" y="296037"/>
                  </a:lnTo>
                  <a:cubicBezTo>
                    <a:pt x="232505" y="296037"/>
                    <a:pt x="238411" y="302038"/>
                    <a:pt x="237839" y="309372"/>
                  </a:cubicBezTo>
                  <a:cubicBezTo>
                    <a:pt x="237268" y="315659"/>
                    <a:pt x="232029" y="320612"/>
                    <a:pt x="225647" y="320612"/>
                  </a:cubicBezTo>
                  <a:close/>
                  <a:moveTo>
                    <a:pt x="225742" y="270891"/>
                  </a:moveTo>
                  <a:lnTo>
                    <a:pt x="193453" y="270891"/>
                  </a:lnTo>
                  <a:cubicBezTo>
                    <a:pt x="186118" y="270891"/>
                    <a:pt x="180213" y="264890"/>
                    <a:pt x="180784" y="257556"/>
                  </a:cubicBezTo>
                  <a:cubicBezTo>
                    <a:pt x="181356" y="251270"/>
                    <a:pt x="186595" y="246317"/>
                    <a:pt x="192976" y="246317"/>
                  </a:cubicBezTo>
                  <a:lnTo>
                    <a:pt x="225266" y="246317"/>
                  </a:lnTo>
                  <a:cubicBezTo>
                    <a:pt x="232600" y="246317"/>
                    <a:pt x="238506" y="252317"/>
                    <a:pt x="237934" y="259652"/>
                  </a:cubicBezTo>
                  <a:cubicBezTo>
                    <a:pt x="237458" y="265938"/>
                    <a:pt x="232219" y="270891"/>
                    <a:pt x="225742" y="270891"/>
                  </a:cubicBezTo>
                  <a:close/>
                  <a:moveTo>
                    <a:pt x="225647" y="221837"/>
                  </a:moveTo>
                  <a:lnTo>
                    <a:pt x="168878" y="221837"/>
                  </a:lnTo>
                  <a:cubicBezTo>
                    <a:pt x="161544" y="221837"/>
                    <a:pt x="155638" y="215837"/>
                    <a:pt x="156210" y="208502"/>
                  </a:cubicBezTo>
                  <a:cubicBezTo>
                    <a:pt x="156781" y="202216"/>
                    <a:pt x="162020" y="197263"/>
                    <a:pt x="168402" y="197263"/>
                  </a:cubicBezTo>
                  <a:lnTo>
                    <a:pt x="225171" y="197263"/>
                  </a:lnTo>
                  <a:cubicBezTo>
                    <a:pt x="232505" y="197263"/>
                    <a:pt x="238411" y="203264"/>
                    <a:pt x="237839" y="210598"/>
                  </a:cubicBezTo>
                  <a:cubicBezTo>
                    <a:pt x="237268" y="216884"/>
                    <a:pt x="232029" y="221837"/>
                    <a:pt x="225647" y="221837"/>
                  </a:cubicBezTo>
                  <a:close/>
                  <a:moveTo>
                    <a:pt x="225742" y="172022"/>
                  </a:moveTo>
                  <a:lnTo>
                    <a:pt x="193453" y="172022"/>
                  </a:lnTo>
                  <a:cubicBezTo>
                    <a:pt x="186118" y="172022"/>
                    <a:pt x="180213" y="166021"/>
                    <a:pt x="180784" y="158687"/>
                  </a:cubicBezTo>
                  <a:cubicBezTo>
                    <a:pt x="181356" y="152400"/>
                    <a:pt x="186595" y="147447"/>
                    <a:pt x="192976" y="147447"/>
                  </a:cubicBezTo>
                  <a:lnTo>
                    <a:pt x="225266" y="147447"/>
                  </a:lnTo>
                  <a:cubicBezTo>
                    <a:pt x="232600" y="147447"/>
                    <a:pt x="238506" y="153448"/>
                    <a:pt x="237934" y="160782"/>
                  </a:cubicBezTo>
                  <a:cubicBezTo>
                    <a:pt x="237458" y="167069"/>
                    <a:pt x="232219" y="172022"/>
                    <a:pt x="225742" y="172022"/>
                  </a:cubicBezTo>
                  <a:close/>
                </a:path>
              </a:pathLst>
            </a:custGeom>
            <a:grpFill/>
            <a:ln w="9525" cap="flat">
              <a:noFill/>
              <a:prstDash val="solid"/>
              <a:miter/>
            </a:ln>
          </p:spPr>
          <p:txBody>
            <a:bodyPr rtlCol="0" anchor="ctr"/>
            <a:lstStyle/>
            <a:p>
              <a:endParaRPr lang="ko-KR" altLang="en-US"/>
            </a:p>
          </p:txBody>
        </p:sp>
        <p:sp>
          <p:nvSpPr>
            <p:cNvPr id="12" name="자유형: 도형 99">
              <a:extLst>
                <a:ext uri="{FF2B5EF4-FFF2-40B4-BE49-F238E27FC236}">
                  <a16:creationId xmlns:a16="http://schemas.microsoft.com/office/drawing/2014/main" id="{F3A154A4-5EB7-B68D-0D8B-6D916A72D1A8}"/>
                </a:ext>
              </a:extLst>
            </p:cNvPr>
            <p:cNvSpPr/>
            <p:nvPr/>
          </p:nvSpPr>
          <p:spPr>
            <a:xfrm>
              <a:off x="3071042" y="1207960"/>
              <a:ext cx="85725" cy="85725"/>
            </a:xfrm>
            <a:custGeom>
              <a:avLst/>
              <a:gdLst>
                <a:gd name="connsiteX0" fmla="*/ 7144 w 85725"/>
                <a:gd name="connsiteY0" fmla="*/ 7144 h 85725"/>
                <a:gd name="connsiteX1" fmla="*/ 7144 w 85725"/>
                <a:gd name="connsiteY1" fmla="*/ 13716 h 85725"/>
                <a:gd name="connsiteX2" fmla="*/ 11049 w 85725"/>
                <a:gd name="connsiteY2" fmla="*/ 30385 h 85725"/>
                <a:gd name="connsiteX3" fmla="*/ 33242 w 85725"/>
                <a:gd name="connsiteY3" fmla="*/ 74771 h 85725"/>
                <a:gd name="connsiteX4" fmla="*/ 55435 w 85725"/>
                <a:gd name="connsiteY4" fmla="*/ 74771 h 85725"/>
                <a:gd name="connsiteX5" fmla="*/ 77629 w 85725"/>
                <a:gd name="connsiteY5" fmla="*/ 30385 h 85725"/>
                <a:gd name="connsiteX6" fmla="*/ 81534 w 85725"/>
                <a:gd name="connsiteY6" fmla="*/ 13716 h 85725"/>
                <a:gd name="connsiteX7" fmla="*/ 81534 w 85725"/>
                <a:gd name="connsiteY7" fmla="*/ 7144 h 85725"/>
                <a:gd name="connsiteX8" fmla="*/ 7144 w 85725"/>
                <a:gd name="connsiteY8" fmla="*/ 7144 h 85725"/>
                <a:gd name="connsiteX9" fmla="*/ 7144 w 85725"/>
                <a:gd name="connsiteY9" fmla="*/ 714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85725">
                  <a:moveTo>
                    <a:pt x="7144" y="7144"/>
                  </a:moveTo>
                  <a:lnTo>
                    <a:pt x="7144" y="13716"/>
                  </a:lnTo>
                  <a:cubicBezTo>
                    <a:pt x="7144" y="19431"/>
                    <a:pt x="8477" y="25241"/>
                    <a:pt x="11049" y="30385"/>
                  </a:cubicBezTo>
                  <a:lnTo>
                    <a:pt x="33242" y="74771"/>
                  </a:lnTo>
                  <a:cubicBezTo>
                    <a:pt x="37814" y="83915"/>
                    <a:pt x="50863" y="83915"/>
                    <a:pt x="55435" y="74771"/>
                  </a:cubicBezTo>
                  <a:lnTo>
                    <a:pt x="77629" y="30385"/>
                  </a:lnTo>
                  <a:cubicBezTo>
                    <a:pt x="80200" y="25241"/>
                    <a:pt x="81534" y="19526"/>
                    <a:pt x="81534" y="13716"/>
                  </a:cubicBezTo>
                  <a:lnTo>
                    <a:pt x="81534" y="7144"/>
                  </a:lnTo>
                  <a:lnTo>
                    <a:pt x="7144" y="7144"/>
                  </a:lnTo>
                  <a:lnTo>
                    <a:pt x="7144" y="7144"/>
                  </a:lnTo>
                  <a:close/>
                </a:path>
              </a:pathLst>
            </a:custGeom>
            <a:grpFill/>
            <a:ln w="9525" cap="flat">
              <a:noFill/>
              <a:prstDash val="solid"/>
              <a:miter/>
            </a:ln>
          </p:spPr>
          <p:txBody>
            <a:bodyPr rtlCol="0" anchor="ctr"/>
            <a:lstStyle/>
            <a:p>
              <a:endParaRPr lang="ko-KR" altLang="en-US"/>
            </a:p>
          </p:txBody>
        </p:sp>
        <p:sp>
          <p:nvSpPr>
            <p:cNvPr id="14" name="자유형: 도형 100">
              <a:extLst>
                <a:ext uri="{FF2B5EF4-FFF2-40B4-BE49-F238E27FC236}">
                  <a16:creationId xmlns:a16="http://schemas.microsoft.com/office/drawing/2014/main" id="{BDAE5913-2778-46D5-FE4E-17C65F8BDF74}"/>
                </a:ext>
              </a:extLst>
            </p:cNvPr>
            <p:cNvSpPr/>
            <p:nvPr/>
          </p:nvSpPr>
          <p:spPr>
            <a:xfrm>
              <a:off x="3071042" y="960208"/>
              <a:ext cx="85725" cy="228600"/>
            </a:xfrm>
            <a:custGeom>
              <a:avLst/>
              <a:gdLst>
                <a:gd name="connsiteX0" fmla="*/ 7144 w 85725"/>
                <a:gd name="connsiteY0" fmla="*/ 44964 h 228600"/>
                <a:gd name="connsiteX1" fmla="*/ 7144 w 85725"/>
                <a:gd name="connsiteY1" fmla="*/ 230416 h 228600"/>
                <a:gd name="connsiteX2" fmla="*/ 81439 w 85725"/>
                <a:gd name="connsiteY2" fmla="*/ 230416 h 228600"/>
                <a:gd name="connsiteX3" fmla="*/ 81439 w 85725"/>
                <a:gd name="connsiteY3" fmla="*/ 44393 h 228600"/>
                <a:gd name="connsiteX4" fmla="*/ 43625 w 85725"/>
                <a:gd name="connsiteY4" fmla="*/ 7150 h 228600"/>
                <a:gd name="connsiteX5" fmla="*/ 7144 w 85725"/>
                <a:gd name="connsiteY5" fmla="*/ 44964 h 228600"/>
                <a:gd name="connsiteX6" fmla="*/ 56959 w 85725"/>
                <a:gd name="connsiteY6" fmla="*/ 106305 h 228600"/>
                <a:gd name="connsiteX7" fmla="*/ 32480 w 85725"/>
                <a:gd name="connsiteY7" fmla="*/ 106305 h 228600"/>
                <a:gd name="connsiteX8" fmla="*/ 32480 w 85725"/>
                <a:gd name="connsiteY8" fmla="*/ 44583 h 228600"/>
                <a:gd name="connsiteX9" fmla="*/ 45720 w 85725"/>
                <a:gd name="connsiteY9" fmla="*/ 32010 h 228600"/>
                <a:gd name="connsiteX10" fmla="*/ 56959 w 85725"/>
                <a:gd name="connsiteY10" fmla="*/ 44393 h 228600"/>
                <a:gd name="connsiteX11" fmla="*/ 56959 w 85725"/>
                <a:gd name="connsiteY11" fmla="*/ 106305 h 228600"/>
                <a:gd name="connsiteX12" fmla="*/ 56959 w 85725"/>
                <a:gd name="connsiteY12" fmla="*/ 106305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 h="228600">
                  <a:moveTo>
                    <a:pt x="7144" y="44964"/>
                  </a:moveTo>
                  <a:lnTo>
                    <a:pt x="7144" y="230416"/>
                  </a:lnTo>
                  <a:lnTo>
                    <a:pt x="81439" y="230416"/>
                  </a:lnTo>
                  <a:lnTo>
                    <a:pt x="81439" y="44393"/>
                  </a:lnTo>
                  <a:cubicBezTo>
                    <a:pt x="81439" y="23628"/>
                    <a:pt x="64389" y="6769"/>
                    <a:pt x="43625" y="7150"/>
                  </a:cubicBezTo>
                  <a:cubicBezTo>
                    <a:pt x="23241" y="7531"/>
                    <a:pt x="7144" y="24581"/>
                    <a:pt x="7144" y="44964"/>
                  </a:cubicBezTo>
                  <a:close/>
                  <a:moveTo>
                    <a:pt x="56959" y="106305"/>
                  </a:moveTo>
                  <a:lnTo>
                    <a:pt x="32480" y="106305"/>
                  </a:lnTo>
                  <a:lnTo>
                    <a:pt x="32480" y="44583"/>
                  </a:lnTo>
                  <a:cubicBezTo>
                    <a:pt x="32480" y="37249"/>
                    <a:pt x="38481" y="31344"/>
                    <a:pt x="45720" y="32010"/>
                  </a:cubicBezTo>
                  <a:cubicBezTo>
                    <a:pt x="52006" y="32487"/>
                    <a:pt x="56959" y="37916"/>
                    <a:pt x="56959" y="44393"/>
                  </a:cubicBezTo>
                  <a:lnTo>
                    <a:pt x="56959" y="106305"/>
                  </a:lnTo>
                  <a:lnTo>
                    <a:pt x="56959" y="106305"/>
                  </a:lnTo>
                  <a:close/>
                </a:path>
              </a:pathLst>
            </a:custGeom>
            <a:grpFill/>
            <a:ln w="9525" cap="flat">
              <a:noFill/>
              <a:prstDash val="solid"/>
              <a:miter/>
            </a:ln>
          </p:spPr>
          <p:txBody>
            <a:bodyPr rtlCol="0" anchor="ctr"/>
            <a:lstStyle/>
            <a:p>
              <a:endParaRPr lang="ko-KR" altLang="en-US"/>
            </a:p>
          </p:txBody>
        </p:sp>
      </p:grpSp>
      <p:graphicFrame>
        <p:nvGraphicFramePr>
          <p:cNvPr id="8" name="Table 7">
            <a:extLst>
              <a:ext uri="{FF2B5EF4-FFF2-40B4-BE49-F238E27FC236}">
                <a16:creationId xmlns:a16="http://schemas.microsoft.com/office/drawing/2014/main" id="{CEB05CDB-A030-1F02-D7A1-17878334C6DF}"/>
              </a:ext>
            </a:extLst>
          </p:cNvPr>
          <p:cNvGraphicFramePr>
            <a:graphicFrameLocks noGrp="1"/>
          </p:cNvGraphicFramePr>
          <p:nvPr>
            <p:extLst>
              <p:ext uri="{D42A27DB-BD31-4B8C-83A1-F6EECF244321}">
                <p14:modId xmlns:p14="http://schemas.microsoft.com/office/powerpoint/2010/main" val="3318932000"/>
              </p:ext>
            </p:extLst>
          </p:nvPr>
        </p:nvGraphicFramePr>
        <p:xfrm>
          <a:off x="4517039" y="1381429"/>
          <a:ext cx="6997040" cy="3057581"/>
        </p:xfrm>
        <a:graphic>
          <a:graphicData uri="http://schemas.openxmlformats.org/drawingml/2006/table">
            <a:tbl>
              <a:tblPr firstRow="1" bandRow="1"/>
              <a:tblGrid>
                <a:gridCol w="3417161">
                  <a:extLst>
                    <a:ext uri="{9D8B030D-6E8A-4147-A177-3AD203B41FA5}">
                      <a16:colId xmlns:a16="http://schemas.microsoft.com/office/drawing/2014/main" val="1617359217"/>
                    </a:ext>
                  </a:extLst>
                </a:gridCol>
                <a:gridCol w="3579879">
                  <a:extLst>
                    <a:ext uri="{9D8B030D-6E8A-4147-A177-3AD203B41FA5}">
                      <a16:colId xmlns:a16="http://schemas.microsoft.com/office/drawing/2014/main" val="3509551103"/>
                    </a:ext>
                  </a:extLst>
                </a:gridCol>
              </a:tblGrid>
              <a:tr h="464445">
                <a:tc>
                  <a:txBody>
                    <a:bodyPr/>
                    <a:lstStyle>
                      <a:lvl1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ea typeface="Arial Unicode MS"/>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ea typeface="Arial Unicode MS"/>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ea typeface="Arial Unicode MS"/>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ea typeface="Arial Unicode MS"/>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ea typeface="Arial Unicode MS"/>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ea typeface="Arial Unicode MS"/>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ea typeface="Arial Unicode MS"/>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ea typeface="Arial Unicode MS"/>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ea typeface="Arial Unicode MS"/>
                          <a:sym typeface="Arial"/>
                        </a:defRPr>
                      </a:lvl9pPr>
                    </a:lstStyle>
                    <a:p>
                      <a:pPr algn="l"/>
                      <a:r>
                        <a:rPr lang="en-US" sz="1600" dirty="0">
                          <a:latin typeface="+mn-lt"/>
                        </a:rPr>
                        <a:t>Milestone </a:t>
                      </a:r>
                      <a:endParaRPr lang="en-US" sz="1600" dirty="0">
                        <a:latin typeface="+mn-lt"/>
                        <a:cs typeface="Arial" panose="020B0604020202020204" pitchFamily="34" charset="0"/>
                      </a:endParaRPr>
                    </a:p>
                  </a:txBody>
                  <a:tcPr>
                    <a:lnL>
                      <a:noFill/>
                    </a:lnL>
                    <a:lnR>
                      <a:no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ea typeface="Arial Unicode MS"/>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ea typeface="Arial Unicode MS"/>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ea typeface="Arial Unicode MS"/>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ea typeface="Arial Unicode MS"/>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ea typeface="Arial Unicode MS"/>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ea typeface="Arial Unicode MS"/>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ea typeface="Arial Unicode MS"/>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ea typeface="Arial Unicode MS"/>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ea typeface="Arial Unicode MS"/>
                          <a:sym typeface="Arial"/>
                        </a:defRPr>
                      </a:lvl9pPr>
                    </a:lstStyle>
                    <a:p>
                      <a:pPr algn="l"/>
                      <a:r>
                        <a:rPr lang="en-US" sz="1600" dirty="0">
                          <a:latin typeface="+mn-lt"/>
                        </a:rPr>
                        <a:t>Date </a:t>
                      </a:r>
                      <a:endParaRPr lang="en-US" sz="1600" dirty="0">
                        <a:latin typeface="+mn-lt"/>
                        <a:cs typeface="Arial" panose="020B0604020202020204" pitchFamily="34" charset="0"/>
                      </a:endParaRPr>
                    </a:p>
                  </a:txBody>
                  <a:tcPr>
                    <a:lnL>
                      <a:noFill/>
                    </a:lnL>
                    <a:lnR>
                      <a:no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749403325"/>
                  </a:ext>
                </a:extLst>
              </a:tr>
              <a:tr h="42222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9pPr>
                    </a:lstStyle>
                    <a:p>
                      <a:r>
                        <a:rPr lang="en-US" sz="1600" dirty="0">
                          <a:solidFill>
                            <a:srgbClr val="003366"/>
                          </a:solidFill>
                          <a:latin typeface="+mn-lt"/>
                        </a:rPr>
                        <a:t>Design Completion	</a:t>
                      </a:r>
                    </a:p>
                  </a:txBody>
                  <a:tcPr>
                    <a:lnL>
                      <a:noFill/>
                    </a:lnL>
                    <a:lnR>
                      <a:noFill/>
                    </a:lnR>
                    <a:lnT w="12700" cmpd="sng">
                      <a:solidFill>
                        <a:srgbClr val="ED7D31"/>
                      </a:solidFill>
                    </a:lnT>
                    <a:lnB>
                      <a:noFill/>
                    </a:lnB>
                    <a:lnTlToBr w="12700" cmpd="sng">
                      <a:noFill/>
                      <a:prstDash val="solid"/>
                    </a:lnTlToBr>
                    <a:lnBlToTr w="12700" cmpd="sng">
                      <a:noFill/>
                      <a:prstDash val="solid"/>
                    </a:lnBlToTr>
                    <a:solidFill>
                      <a:srgbClr val="ED7D31">
                        <a:alpha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9pPr>
                    </a:lstStyle>
                    <a:p>
                      <a:r>
                        <a:rPr lang="en-US" sz="1600" b="0" kern="1200" dirty="0">
                          <a:solidFill>
                            <a:srgbClr val="003366"/>
                          </a:solidFill>
                          <a:latin typeface="+mn-lt"/>
                        </a:rPr>
                        <a:t>October 2025*</a:t>
                      </a:r>
                      <a:endParaRPr lang="en-US" sz="1600" b="0" i="0" kern="1200" dirty="0">
                        <a:solidFill>
                          <a:srgbClr val="003366"/>
                        </a:solidFill>
                        <a:latin typeface="+mn-lt"/>
                        <a:ea typeface="+mn-ea"/>
                        <a:cs typeface="Arial" panose="020B0604020202020204" pitchFamily="34" charset="0"/>
                      </a:endParaRPr>
                    </a:p>
                  </a:txBody>
                  <a:tcPr>
                    <a:lnL>
                      <a:noFill/>
                    </a:lnL>
                    <a:lnR>
                      <a:noFill/>
                    </a:lnR>
                    <a:lnT w="12700" cmpd="sng">
                      <a:solidFill>
                        <a:srgbClr val="ED7D31"/>
                      </a:solidFill>
                    </a:lnT>
                    <a:lnB>
                      <a:no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1023797963"/>
                  </a:ext>
                </a:extLst>
              </a:tr>
              <a:tr h="42222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9pPr>
                    </a:lstStyle>
                    <a:p>
                      <a:r>
                        <a:rPr lang="en-US" sz="1600" dirty="0">
                          <a:solidFill>
                            <a:srgbClr val="003366"/>
                          </a:solidFill>
                          <a:latin typeface="+mn-lt"/>
                        </a:rPr>
                        <a:t>Contracting Date</a:t>
                      </a:r>
                    </a:p>
                  </a:txBody>
                  <a:tcPr>
                    <a:lnL>
                      <a:noFill/>
                    </a:lnL>
                    <a:lnR>
                      <a:noFill/>
                    </a:lnR>
                    <a:lnT>
                      <a:noFill/>
                    </a:lnT>
                    <a:lnB>
                      <a:no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srgbClr val="003366"/>
                          </a:solidFill>
                          <a:latin typeface="+mn-lt"/>
                        </a:rPr>
                        <a:t>June 2026*</a:t>
                      </a:r>
                      <a:endParaRPr lang="en-US" sz="1600" b="0" i="0" dirty="0">
                        <a:solidFill>
                          <a:srgbClr val="003366"/>
                        </a:solidFill>
                        <a:latin typeface="+mn-lt"/>
                        <a:cs typeface="Arial" panose="020B0604020202020204" pitchFamily="34" charset="0"/>
                      </a:endParaRP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918905205"/>
                  </a:ext>
                </a:extLst>
              </a:tr>
              <a:tr h="42222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9pPr>
                    </a:lstStyle>
                    <a:p>
                      <a:r>
                        <a:rPr lang="en-US" sz="1600" dirty="0">
                          <a:solidFill>
                            <a:srgbClr val="003366"/>
                          </a:solidFill>
                          <a:latin typeface="+mn-lt"/>
                        </a:rPr>
                        <a:t>Construction start</a:t>
                      </a:r>
                    </a:p>
                  </a:txBody>
                  <a:tcPr>
                    <a:lnL>
                      <a:noFill/>
                    </a:lnL>
                    <a:lnR>
                      <a:noFill/>
                    </a:lnR>
                    <a:lnT>
                      <a:noFill/>
                    </a:lnT>
                    <a:lnB>
                      <a:noFill/>
                    </a:lnB>
                    <a:lnTlToBr w="12700" cmpd="sng">
                      <a:noFill/>
                      <a:prstDash val="solid"/>
                    </a:lnTlToBr>
                    <a:lnBlToTr w="12700" cmpd="sng">
                      <a:noFill/>
                      <a:prstDash val="solid"/>
                    </a:lnBlToTr>
                    <a:solidFill>
                      <a:srgbClr val="ED7D31">
                        <a:alpha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003366"/>
                          </a:solidFill>
                          <a:latin typeface="+mn-lt"/>
                        </a:rPr>
                        <a:t>October 2026*</a:t>
                      </a:r>
                      <a:endParaRPr lang="en-US" sz="1600" b="1" i="1" dirty="0">
                        <a:solidFill>
                          <a:srgbClr val="003366"/>
                        </a:solidFill>
                        <a:latin typeface="+mn-lt"/>
                        <a:cs typeface="Arial" panose="020B0604020202020204" pitchFamily="34" charset="0"/>
                      </a:endParaRPr>
                    </a:p>
                  </a:txBody>
                  <a:tcPr>
                    <a:lnL>
                      <a:noFill/>
                    </a:lnL>
                    <a:lnR>
                      <a:noFill/>
                    </a:lnR>
                    <a:lnT>
                      <a:noFill/>
                    </a:lnT>
                    <a:lnB>
                      <a:no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2233734641"/>
                  </a:ext>
                </a:extLst>
              </a:tr>
              <a:tr h="42222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9pPr>
                    </a:lstStyle>
                    <a:p>
                      <a:r>
                        <a:rPr lang="en-US" sz="1600" dirty="0">
                          <a:solidFill>
                            <a:srgbClr val="003366"/>
                          </a:solidFill>
                          <a:latin typeface="+mn-lt"/>
                        </a:rPr>
                        <a:t>Construction duration</a:t>
                      </a:r>
                    </a:p>
                  </a:txBody>
                  <a:tcPr>
                    <a:lnL>
                      <a:noFill/>
                    </a:lnL>
                    <a:lnR>
                      <a:noFill/>
                    </a:lnR>
                    <a:lnT>
                      <a:noFill/>
                    </a:lnT>
                    <a:lnB>
                      <a:no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003366"/>
                          </a:solidFill>
                          <a:latin typeface="+mn-lt"/>
                        </a:rPr>
                        <a:t>14 months*</a:t>
                      </a:r>
                      <a:endParaRPr lang="en-US" sz="1600" b="1" i="1" dirty="0">
                        <a:solidFill>
                          <a:srgbClr val="003366"/>
                        </a:solidFill>
                        <a:latin typeface="+mn-lt"/>
                        <a:cs typeface="Arial" panose="020B0604020202020204" pitchFamily="34" charset="0"/>
                      </a:endParaRP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886044740"/>
                  </a:ext>
                </a:extLst>
              </a:tr>
              <a:tr h="42222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003366"/>
                          </a:solidFill>
                          <a:latin typeface="+mn-lt"/>
                        </a:rPr>
                        <a:t>Construction end</a:t>
                      </a:r>
                      <a:endParaRPr lang="en-US" sz="1600" dirty="0">
                        <a:solidFill>
                          <a:srgbClr val="003366"/>
                        </a:solidFill>
                        <a:latin typeface="+mn-lt"/>
                        <a:cs typeface="Arial" panose="020B0604020202020204" pitchFamily="34" charset="0"/>
                      </a:endParaRPr>
                    </a:p>
                  </a:txBody>
                  <a:tcPr>
                    <a:lnL>
                      <a:noFill/>
                    </a:lnL>
                    <a:lnR>
                      <a:noFill/>
                    </a:lnR>
                    <a:lnT>
                      <a:noFill/>
                    </a:lnT>
                    <a:lnB>
                      <a:noFill/>
                    </a:lnB>
                    <a:lnTlToBr w="12700" cmpd="sng">
                      <a:noFill/>
                      <a:prstDash val="solid"/>
                    </a:lnTlToBr>
                    <a:lnBlToTr w="12700" cmpd="sng">
                      <a:noFill/>
                      <a:prstDash val="solid"/>
                    </a:lnBlToTr>
                    <a:solidFill>
                      <a:srgbClr val="ED7D31">
                        <a:alpha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srgbClr val="003366"/>
                          </a:solidFill>
                          <a:latin typeface="+mn-lt"/>
                        </a:rPr>
                        <a:t>December 2027*</a:t>
                      </a:r>
                      <a:endParaRPr lang="en-US" sz="1600" b="0" i="0" dirty="0">
                        <a:solidFill>
                          <a:srgbClr val="003366"/>
                        </a:solidFill>
                        <a:latin typeface="+mn-lt"/>
                        <a:cs typeface="Arial" panose="020B0604020202020204" pitchFamily="34" charset="0"/>
                      </a:endParaRPr>
                    </a:p>
                  </a:txBody>
                  <a:tcPr>
                    <a:lnL>
                      <a:noFill/>
                    </a:lnL>
                    <a:lnR>
                      <a:noFill/>
                    </a:lnR>
                    <a:lnT>
                      <a:noFill/>
                    </a:lnT>
                    <a:lnB>
                      <a:no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785275950"/>
                  </a:ext>
                </a:extLst>
              </a:tr>
              <a:tr h="48202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003366"/>
                          </a:solidFill>
                          <a:latin typeface="+mn-lt"/>
                        </a:rPr>
                        <a:t>Current Construction cost</a:t>
                      </a:r>
                      <a:endParaRPr lang="en-US" sz="1600" dirty="0">
                        <a:solidFill>
                          <a:srgbClr val="003366"/>
                        </a:solidFill>
                        <a:latin typeface="+mn-lt"/>
                        <a:cs typeface="Arial" panose="020B0604020202020204" pitchFamily="34" charset="0"/>
                      </a:endParaRPr>
                    </a:p>
                  </a:txBody>
                  <a:tcPr>
                    <a:lnL>
                      <a:noFill/>
                    </a:lnL>
                    <a:lnR>
                      <a:noFill/>
                    </a:lnR>
                    <a:lnT>
                      <a:noFill/>
                    </a:lnT>
                    <a:lnB w="12700" cmpd="sng">
                      <a:solidFill>
                        <a:srgbClr val="ED7D31"/>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ea typeface="Arial Unicode MS"/>
                          <a:sym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rgbClr val="003366"/>
                          </a:solidFill>
                          <a:latin typeface="+mn-lt"/>
                          <a:ea typeface="+mn-ea"/>
                          <a:cs typeface="+mn-cs"/>
                        </a:rPr>
                        <a:t>$14.3 Million*</a:t>
                      </a:r>
                    </a:p>
                  </a:txBody>
                  <a:tcPr>
                    <a:lnL>
                      <a:noFill/>
                    </a:lnL>
                    <a:lnR>
                      <a:noFill/>
                    </a:lnR>
                    <a:lnT>
                      <a:no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741955378"/>
                  </a:ext>
                </a:extLst>
              </a:tr>
            </a:tbl>
          </a:graphicData>
        </a:graphic>
      </p:graphicFrame>
      <p:sp>
        <p:nvSpPr>
          <p:cNvPr id="11" name="TextBox 10">
            <a:extLst>
              <a:ext uri="{FF2B5EF4-FFF2-40B4-BE49-F238E27FC236}">
                <a16:creationId xmlns:a16="http://schemas.microsoft.com/office/drawing/2014/main" id="{08687397-B340-789F-057A-D8F7396643D3}"/>
              </a:ext>
            </a:extLst>
          </p:cNvPr>
          <p:cNvSpPr txBox="1"/>
          <p:nvPr/>
        </p:nvSpPr>
        <p:spPr>
          <a:xfrm>
            <a:off x="6897757" y="4569196"/>
            <a:ext cx="4308155" cy="369332"/>
          </a:xfrm>
          <a:prstGeom prst="rect">
            <a:avLst/>
          </a:prstGeom>
          <a:noFill/>
        </p:spPr>
        <p:txBody>
          <a:bodyPr wrap="square" rtlCol="0">
            <a:spAutoFit/>
          </a:bodyPr>
          <a:lstStyle/>
          <a:p>
            <a:pPr latinLnBrk="1">
              <a:buClrTx/>
              <a:buFontTx/>
              <a:buNone/>
            </a:pPr>
            <a:r>
              <a:rPr lang="es-PE" dirty="0">
                <a:solidFill>
                  <a:srgbClr val="003366"/>
                </a:solidFill>
                <a:latin typeface="Arial" panose="020B0604020202020204" pitchFamily="34" charset="0"/>
                <a:cs typeface="Arial" panose="020B0604020202020204" pitchFamily="34" charset="0"/>
              </a:rPr>
              <a:t>Schedule and cost subject to change</a:t>
            </a:r>
            <a:endParaRPr lang="en-US" dirty="0">
              <a:solidFill>
                <a:srgbClr val="0033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64648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직선 연결선 1">
            <a:extLst>
              <a:ext uri="{FF2B5EF4-FFF2-40B4-BE49-F238E27FC236}">
                <a16:creationId xmlns:a16="http://schemas.microsoft.com/office/drawing/2014/main" id="{C7DD8131-2390-4ABD-8CDE-82211F3E4F10}"/>
              </a:ext>
            </a:extLst>
          </p:cNvPr>
          <p:cNvCxnSpPr>
            <a:cxnSpLocks/>
            <a:endCxn id="8" idx="2"/>
          </p:cNvCxnSpPr>
          <p:nvPr/>
        </p:nvCxnSpPr>
        <p:spPr>
          <a:xfrm flipV="1">
            <a:off x="984538" y="2878690"/>
            <a:ext cx="9380218" cy="1200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F2D90D1-39D6-4118-A26D-31FCCCBAADC7}"/>
              </a:ext>
            </a:extLst>
          </p:cNvPr>
          <p:cNvSpPr txBox="1"/>
          <p:nvPr/>
        </p:nvSpPr>
        <p:spPr>
          <a:xfrm>
            <a:off x="77971" y="3696176"/>
            <a:ext cx="2235610" cy="830997"/>
          </a:xfrm>
          <a:prstGeom prst="rect">
            <a:avLst/>
          </a:prstGeom>
          <a:noFill/>
        </p:spPr>
        <p:txBody>
          <a:bodyPr wrap="square" rtlCol="0">
            <a:spAutoFit/>
          </a:bodyPr>
          <a:lstStyle>
            <a:defPPr>
              <a:defRPr lang="ko-KR"/>
            </a:defPPr>
            <a:lvl1pPr algn="just">
              <a:lnSpc>
                <a:spcPct val="150000"/>
              </a:lnSpc>
              <a:defRPr sz="1100">
                <a:solidFill>
                  <a:schemeClr val="tx1">
                    <a:lumMod val="75000"/>
                    <a:lumOff val="25000"/>
                  </a:schemeClr>
                </a:solidFill>
              </a:defRPr>
            </a:lvl1pPr>
          </a:lstStyle>
          <a:p>
            <a:pPr algn="ctr">
              <a:lnSpc>
                <a:spcPct val="100000"/>
              </a:lnSpc>
            </a:pPr>
            <a:r>
              <a:rPr lang="en-US" altLang="ko-KR" sz="1200" dirty="0">
                <a:solidFill>
                  <a:srgbClr val="414042"/>
                </a:solidFill>
              </a:rPr>
              <a:t>Design team met with representatives for impacted property – </a:t>
            </a:r>
          </a:p>
          <a:p>
            <a:pPr algn="ctr">
              <a:lnSpc>
                <a:spcPct val="100000"/>
              </a:lnSpc>
            </a:pPr>
            <a:r>
              <a:rPr lang="en-US" altLang="ko-KR" sz="1200" dirty="0">
                <a:solidFill>
                  <a:srgbClr val="414042"/>
                </a:solidFill>
              </a:rPr>
              <a:t>May 2023</a:t>
            </a:r>
            <a:endParaRPr lang="ko-KR" altLang="en-US" sz="1200" dirty="0">
              <a:solidFill>
                <a:srgbClr val="414042"/>
              </a:solidFill>
            </a:endParaRPr>
          </a:p>
        </p:txBody>
      </p:sp>
      <p:sp>
        <p:nvSpPr>
          <p:cNvPr id="6" name="직사각형 5">
            <a:extLst>
              <a:ext uri="{FF2B5EF4-FFF2-40B4-BE49-F238E27FC236}">
                <a16:creationId xmlns:a16="http://schemas.microsoft.com/office/drawing/2014/main" id="{D024DDCC-09F8-424B-A4D7-2FC4A354838C}"/>
              </a:ext>
            </a:extLst>
          </p:cNvPr>
          <p:cNvSpPr/>
          <p:nvPr/>
        </p:nvSpPr>
        <p:spPr>
          <a:xfrm>
            <a:off x="55052" y="3246011"/>
            <a:ext cx="2324514" cy="307777"/>
          </a:xfrm>
          <a:prstGeom prst="rect">
            <a:avLst/>
          </a:prstGeom>
          <a:noFill/>
        </p:spPr>
        <p:txBody>
          <a:bodyPr wrap="square" rtlCol="0">
            <a:spAutoFit/>
          </a:bodyPr>
          <a:lstStyle/>
          <a:p>
            <a:pPr algn="ctr"/>
            <a:r>
              <a:rPr lang="en-US" altLang="ko-KR" sz="1400" b="1" dirty="0">
                <a:solidFill>
                  <a:srgbClr val="414042"/>
                </a:solidFill>
              </a:rPr>
              <a:t>Swire Props LLC</a:t>
            </a:r>
          </a:p>
        </p:txBody>
      </p:sp>
      <p:sp>
        <p:nvSpPr>
          <p:cNvPr id="7" name="TextBox 6">
            <a:extLst>
              <a:ext uri="{FF2B5EF4-FFF2-40B4-BE49-F238E27FC236}">
                <a16:creationId xmlns:a16="http://schemas.microsoft.com/office/drawing/2014/main" id="{77BF4DE6-193B-431B-A167-5BA16F91473E}"/>
              </a:ext>
            </a:extLst>
          </p:cNvPr>
          <p:cNvSpPr txBox="1"/>
          <p:nvPr/>
        </p:nvSpPr>
        <p:spPr>
          <a:xfrm>
            <a:off x="4694887" y="3732253"/>
            <a:ext cx="2400091" cy="1015663"/>
          </a:xfrm>
          <a:prstGeom prst="rect">
            <a:avLst/>
          </a:prstGeom>
          <a:noFill/>
        </p:spPr>
        <p:txBody>
          <a:bodyPr wrap="square" rtlCol="0">
            <a:spAutoFit/>
          </a:bodyPr>
          <a:lstStyle>
            <a:defPPr>
              <a:defRPr lang="ko-KR"/>
            </a:defPPr>
            <a:lvl1pPr algn="just">
              <a:lnSpc>
                <a:spcPct val="150000"/>
              </a:lnSpc>
              <a:defRPr sz="1100">
                <a:solidFill>
                  <a:schemeClr val="tx1">
                    <a:lumMod val="75000"/>
                    <a:lumOff val="25000"/>
                  </a:schemeClr>
                </a:solidFill>
              </a:defRPr>
            </a:lvl1pPr>
          </a:lstStyle>
          <a:p>
            <a:pPr algn="ctr">
              <a:lnSpc>
                <a:spcPct val="100000"/>
              </a:lnSpc>
            </a:pPr>
            <a:r>
              <a:rPr lang="en-US" altLang="ko-KR" sz="1200" dirty="0">
                <a:solidFill>
                  <a:srgbClr val="414042"/>
                </a:solidFill>
              </a:rPr>
              <a:t>Design Team met with Development representatives regarding SW 3 Avenue widening –</a:t>
            </a:r>
          </a:p>
          <a:p>
            <a:pPr algn="ctr">
              <a:lnSpc>
                <a:spcPct val="100000"/>
              </a:lnSpc>
            </a:pPr>
            <a:r>
              <a:rPr lang="en-US" sz="1200" dirty="0">
                <a:solidFill>
                  <a:srgbClr val="414042"/>
                </a:solidFill>
              </a:rPr>
              <a:t>November 2023</a:t>
            </a:r>
            <a:endParaRPr lang="en-US" altLang="ko-KR" sz="1200" dirty="0">
              <a:solidFill>
                <a:srgbClr val="414042"/>
              </a:solidFill>
            </a:endParaRPr>
          </a:p>
          <a:p>
            <a:pPr algn="ctr">
              <a:lnSpc>
                <a:spcPct val="100000"/>
              </a:lnSpc>
            </a:pPr>
            <a:endParaRPr lang="ko-KR" altLang="en-US" sz="1200" dirty="0">
              <a:solidFill>
                <a:srgbClr val="414042"/>
              </a:solidFill>
            </a:endParaRPr>
          </a:p>
        </p:txBody>
      </p:sp>
      <p:sp>
        <p:nvSpPr>
          <p:cNvPr id="9" name="TextBox 8">
            <a:extLst>
              <a:ext uri="{FF2B5EF4-FFF2-40B4-BE49-F238E27FC236}">
                <a16:creationId xmlns:a16="http://schemas.microsoft.com/office/drawing/2014/main" id="{623B3AF0-2E3C-4A14-9EE5-FF1ADC1AB8B4}"/>
              </a:ext>
            </a:extLst>
          </p:cNvPr>
          <p:cNvSpPr txBox="1"/>
          <p:nvPr/>
        </p:nvSpPr>
        <p:spPr>
          <a:xfrm>
            <a:off x="7013094" y="3732253"/>
            <a:ext cx="2341210" cy="646331"/>
          </a:xfrm>
          <a:prstGeom prst="rect">
            <a:avLst/>
          </a:prstGeom>
          <a:noFill/>
        </p:spPr>
        <p:txBody>
          <a:bodyPr wrap="square" rtlCol="0">
            <a:spAutoFit/>
          </a:bodyPr>
          <a:lstStyle>
            <a:defPPr>
              <a:defRPr lang="ko-KR"/>
            </a:defPPr>
            <a:lvl1pPr algn="just">
              <a:lnSpc>
                <a:spcPct val="150000"/>
              </a:lnSpc>
              <a:defRPr sz="1100">
                <a:solidFill>
                  <a:schemeClr val="tx1">
                    <a:lumMod val="75000"/>
                    <a:lumOff val="25000"/>
                  </a:schemeClr>
                </a:solidFill>
              </a:defRPr>
            </a:lvl1pPr>
          </a:lstStyle>
          <a:p>
            <a:pPr algn="ctr">
              <a:lnSpc>
                <a:spcPct val="100000"/>
              </a:lnSpc>
            </a:pPr>
            <a:r>
              <a:rPr lang="en-US" altLang="ko-KR" sz="1200" dirty="0">
                <a:solidFill>
                  <a:srgbClr val="414042"/>
                </a:solidFill>
              </a:rPr>
              <a:t>Design team met with County commissioner’s office – </a:t>
            </a:r>
          </a:p>
          <a:p>
            <a:pPr algn="ctr">
              <a:lnSpc>
                <a:spcPct val="100000"/>
              </a:lnSpc>
            </a:pPr>
            <a:r>
              <a:rPr lang="en-US" altLang="ko-KR" sz="1200" dirty="0">
                <a:solidFill>
                  <a:srgbClr val="414042"/>
                </a:solidFill>
              </a:rPr>
              <a:t>October 2024</a:t>
            </a:r>
          </a:p>
        </p:txBody>
      </p:sp>
      <p:sp>
        <p:nvSpPr>
          <p:cNvPr id="10" name="직사각형 9">
            <a:extLst>
              <a:ext uri="{FF2B5EF4-FFF2-40B4-BE49-F238E27FC236}">
                <a16:creationId xmlns:a16="http://schemas.microsoft.com/office/drawing/2014/main" id="{204A2851-5E5E-4B6F-9784-B45AC799ED1F}"/>
              </a:ext>
            </a:extLst>
          </p:cNvPr>
          <p:cNvSpPr/>
          <p:nvPr/>
        </p:nvSpPr>
        <p:spPr>
          <a:xfrm>
            <a:off x="7094978" y="3126381"/>
            <a:ext cx="2086328" cy="523220"/>
          </a:xfrm>
          <a:prstGeom prst="rect">
            <a:avLst/>
          </a:prstGeom>
          <a:noFill/>
        </p:spPr>
        <p:txBody>
          <a:bodyPr wrap="square" rtlCol="0">
            <a:spAutoFit/>
          </a:bodyPr>
          <a:lstStyle/>
          <a:p>
            <a:pPr algn="ctr"/>
            <a:r>
              <a:rPr lang="en-US" altLang="ko-KR" sz="1400" b="1" dirty="0">
                <a:solidFill>
                  <a:srgbClr val="414042"/>
                </a:solidFill>
              </a:rPr>
              <a:t>Commissioner Eileen Higgins (District 5) </a:t>
            </a:r>
          </a:p>
        </p:txBody>
      </p:sp>
      <p:sp>
        <p:nvSpPr>
          <p:cNvPr id="11" name="타원 10">
            <a:extLst>
              <a:ext uri="{FF2B5EF4-FFF2-40B4-BE49-F238E27FC236}">
                <a16:creationId xmlns:a16="http://schemas.microsoft.com/office/drawing/2014/main" id="{DE9CCFEF-B63B-4FAC-85BF-E06E794F8D68}"/>
              </a:ext>
            </a:extLst>
          </p:cNvPr>
          <p:cNvSpPr/>
          <p:nvPr/>
        </p:nvSpPr>
        <p:spPr>
          <a:xfrm>
            <a:off x="902433" y="2757349"/>
            <a:ext cx="266700" cy="266700"/>
          </a:xfrm>
          <a:prstGeom prst="ellipse">
            <a:avLst/>
          </a:prstGeom>
          <a:solidFill>
            <a:schemeClr val="bg1"/>
          </a:solidFill>
          <a:ln w="76200" cap="flat">
            <a:solidFill>
              <a:srgbClr val="FF0000"/>
            </a:solidFill>
            <a:prstDash val="solid"/>
            <a:miter/>
          </a:ln>
        </p:spPr>
        <p:txBody>
          <a:bodyPr rtlCol="0" anchor="ctr"/>
          <a:lstStyle/>
          <a:p>
            <a:pPr algn="l"/>
            <a:endParaRPr lang="ko-KR" altLang="en-US"/>
          </a:p>
        </p:txBody>
      </p:sp>
      <p:sp>
        <p:nvSpPr>
          <p:cNvPr id="12" name="타원 11">
            <a:extLst>
              <a:ext uri="{FF2B5EF4-FFF2-40B4-BE49-F238E27FC236}">
                <a16:creationId xmlns:a16="http://schemas.microsoft.com/office/drawing/2014/main" id="{CFC88990-602D-480B-8FC9-E42CCE31DABE}"/>
              </a:ext>
            </a:extLst>
          </p:cNvPr>
          <p:cNvSpPr/>
          <p:nvPr/>
        </p:nvSpPr>
        <p:spPr>
          <a:xfrm>
            <a:off x="3531333" y="2757349"/>
            <a:ext cx="266700" cy="266700"/>
          </a:xfrm>
          <a:prstGeom prst="ellipse">
            <a:avLst/>
          </a:prstGeom>
          <a:solidFill>
            <a:schemeClr val="bg1"/>
          </a:solidFill>
          <a:ln w="76200" cap="flat">
            <a:solidFill>
              <a:srgbClr val="FF0000"/>
            </a:solidFill>
            <a:prstDash val="solid"/>
            <a:miter/>
          </a:ln>
        </p:spPr>
        <p:txBody>
          <a:bodyPr rtlCol="0" anchor="ctr"/>
          <a:lstStyle/>
          <a:p>
            <a:pPr algn="l"/>
            <a:endParaRPr lang="ko-KR" altLang="en-US"/>
          </a:p>
        </p:txBody>
      </p:sp>
      <p:sp>
        <p:nvSpPr>
          <p:cNvPr id="13" name="타원 12">
            <a:extLst>
              <a:ext uri="{FF2B5EF4-FFF2-40B4-BE49-F238E27FC236}">
                <a16:creationId xmlns:a16="http://schemas.microsoft.com/office/drawing/2014/main" id="{4F4AA997-B4AF-47EE-A6F0-A5BCADE3CD48}"/>
              </a:ext>
            </a:extLst>
          </p:cNvPr>
          <p:cNvSpPr/>
          <p:nvPr/>
        </p:nvSpPr>
        <p:spPr>
          <a:xfrm>
            <a:off x="5721195" y="2757349"/>
            <a:ext cx="266700" cy="266700"/>
          </a:xfrm>
          <a:prstGeom prst="ellipse">
            <a:avLst/>
          </a:prstGeom>
          <a:solidFill>
            <a:schemeClr val="bg1"/>
          </a:solidFill>
          <a:ln w="76200" cap="flat">
            <a:solidFill>
              <a:srgbClr val="FF0000"/>
            </a:solidFill>
            <a:prstDash val="solid"/>
            <a:miter/>
          </a:ln>
        </p:spPr>
        <p:txBody>
          <a:bodyPr rtlCol="0" anchor="ctr"/>
          <a:lstStyle/>
          <a:p>
            <a:pPr algn="l"/>
            <a:endParaRPr lang="ko-KR" altLang="en-US"/>
          </a:p>
        </p:txBody>
      </p:sp>
      <p:sp>
        <p:nvSpPr>
          <p:cNvPr id="14" name="타원 13">
            <a:extLst>
              <a:ext uri="{FF2B5EF4-FFF2-40B4-BE49-F238E27FC236}">
                <a16:creationId xmlns:a16="http://schemas.microsoft.com/office/drawing/2014/main" id="{99561DFA-5112-481E-946A-3CCE88F945C8}"/>
              </a:ext>
            </a:extLst>
          </p:cNvPr>
          <p:cNvSpPr/>
          <p:nvPr/>
        </p:nvSpPr>
        <p:spPr>
          <a:xfrm>
            <a:off x="7896978" y="2738340"/>
            <a:ext cx="266700" cy="266700"/>
          </a:xfrm>
          <a:prstGeom prst="ellipse">
            <a:avLst/>
          </a:prstGeom>
          <a:solidFill>
            <a:schemeClr val="bg1"/>
          </a:solidFill>
          <a:ln w="76200" cap="flat">
            <a:solidFill>
              <a:srgbClr val="FF0000"/>
            </a:solidFill>
            <a:prstDash val="solid"/>
            <a:miter/>
          </a:ln>
        </p:spPr>
        <p:txBody>
          <a:bodyPr rtlCol="0" anchor="ctr"/>
          <a:lstStyle/>
          <a:p>
            <a:pPr algn="l"/>
            <a:endParaRPr lang="ko-KR" altLang="en-US"/>
          </a:p>
        </p:txBody>
      </p:sp>
      <p:sp>
        <p:nvSpPr>
          <p:cNvPr id="15" name="TextBox 14">
            <a:extLst>
              <a:ext uri="{FF2B5EF4-FFF2-40B4-BE49-F238E27FC236}">
                <a16:creationId xmlns:a16="http://schemas.microsoft.com/office/drawing/2014/main" id="{44D870C9-B660-4A7E-B2AB-8EA9FBCA1F60}"/>
              </a:ext>
            </a:extLst>
          </p:cNvPr>
          <p:cNvSpPr txBox="1"/>
          <p:nvPr/>
        </p:nvSpPr>
        <p:spPr>
          <a:xfrm>
            <a:off x="2495840" y="1174779"/>
            <a:ext cx="6984110" cy="523220"/>
          </a:xfrm>
          <a:prstGeom prst="rect">
            <a:avLst/>
          </a:prstGeom>
          <a:noFill/>
        </p:spPr>
        <p:txBody>
          <a:bodyPr wrap="square" rtlCol="0">
            <a:spAutoFit/>
          </a:bodyPr>
          <a:lstStyle/>
          <a:p>
            <a:pPr algn="ctr"/>
            <a:r>
              <a:rPr lang="en-US" altLang="ko-KR" sz="2800" b="1" dirty="0">
                <a:solidFill>
                  <a:srgbClr val="414042"/>
                </a:solidFill>
                <a:cs typeface="Arial" panose="020B0604020202020204" pitchFamily="34" charset="0"/>
              </a:rPr>
              <a:t>COMMUNITY OUTREACH EFFORTS</a:t>
            </a:r>
            <a:endParaRPr lang="ko-KR" altLang="en-US" sz="2800" b="1" dirty="0">
              <a:solidFill>
                <a:srgbClr val="414042"/>
              </a:solidFill>
              <a:cs typeface="Arial" panose="020B0604020202020204" pitchFamily="34" charset="0"/>
            </a:endParaRPr>
          </a:p>
        </p:txBody>
      </p:sp>
      <p:grpSp>
        <p:nvGrpSpPr>
          <p:cNvPr id="17" name="Group 16">
            <a:extLst>
              <a:ext uri="{FF2B5EF4-FFF2-40B4-BE49-F238E27FC236}">
                <a16:creationId xmlns:a16="http://schemas.microsoft.com/office/drawing/2014/main" id="{6F55BB0B-7741-F829-E741-612AF11B6CFA}"/>
              </a:ext>
            </a:extLst>
          </p:cNvPr>
          <p:cNvGrpSpPr/>
          <p:nvPr/>
        </p:nvGrpSpPr>
        <p:grpSpPr>
          <a:xfrm>
            <a:off x="4806239" y="276999"/>
            <a:ext cx="2228850" cy="702140"/>
            <a:chOff x="3756123" y="1010060"/>
            <a:chExt cx="4098308" cy="1291063"/>
          </a:xfrm>
        </p:grpSpPr>
        <p:pic>
          <p:nvPicPr>
            <p:cNvPr id="18" name="Picture 17">
              <a:extLst>
                <a:ext uri="{FF2B5EF4-FFF2-40B4-BE49-F238E27FC236}">
                  <a16:creationId xmlns:a16="http://schemas.microsoft.com/office/drawing/2014/main" id="{53A8AD5A-0118-7689-A55C-D91F36E2417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56123" y="1025772"/>
              <a:ext cx="2511043" cy="1255521"/>
            </a:xfrm>
            <a:prstGeom prst="rect">
              <a:avLst/>
            </a:prstGeom>
          </p:spPr>
        </p:pic>
        <p:grpSp>
          <p:nvGrpSpPr>
            <p:cNvPr id="19" name="Group 18">
              <a:extLst>
                <a:ext uri="{FF2B5EF4-FFF2-40B4-BE49-F238E27FC236}">
                  <a16:creationId xmlns:a16="http://schemas.microsoft.com/office/drawing/2014/main" id="{79117456-DEB3-0EA7-2EA1-14A35C6BA198}"/>
                </a:ext>
              </a:extLst>
            </p:cNvPr>
            <p:cNvGrpSpPr/>
            <p:nvPr/>
          </p:nvGrpSpPr>
          <p:grpSpPr>
            <a:xfrm>
              <a:off x="6563366" y="1010060"/>
              <a:ext cx="1291065" cy="1291063"/>
              <a:chOff x="3726482" y="3206233"/>
              <a:chExt cx="1013900" cy="1013899"/>
            </a:xfrm>
          </p:grpSpPr>
          <p:pic>
            <p:nvPicPr>
              <p:cNvPr id="20" name="Image" descr="Image">
                <a:extLst>
                  <a:ext uri="{FF2B5EF4-FFF2-40B4-BE49-F238E27FC236}">
                    <a16:creationId xmlns:a16="http://schemas.microsoft.com/office/drawing/2014/main" id="{9DF6D9C9-B2EF-870D-A5DF-3794AAA0E1F8}"/>
                  </a:ext>
                </a:extLst>
              </p:cNvPr>
              <p:cNvPicPr>
                <a:picLocks noChangeAspect="1"/>
              </p:cNvPicPr>
              <p:nvPr/>
            </p:nvPicPr>
            <p:blipFill>
              <a:blip r:embed="rId3"/>
              <a:stretch>
                <a:fillRect/>
              </a:stretch>
            </p:blipFill>
            <p:spPr>
              <a:xfrm>
                <a:off x="3726482" y="3206233"/>
                <a:ext cx="1013900" cy="1013899"/>
              </a:xfrm>
              <a:prstGeom prst="rect">
                <a:avLst/>
              </a:prstGeom>
              <a:ln w="12700" cap="flat">
                <a:noFill/>
                <a:miter lim="400000"/>
              </a:ln>
              <a:effectLst/>
            </p:spPr>
          </p:pic>
          <p:pic>
            <p:nvPicPr>
              <p:cNvPr id="21" name="FDOT_COMPASS.png" descr="FDOT_COMPASS.png">
                <a:extLst>
                  <a:ext uri="{FF2B5EF4-FFF2-40B4-BE49-F238E27FC236}">
                    <a16:creationId xmlns:a16="http://schemas.microsoft.com/office/drawing/2014/main" id="{A1568AC2-2186-3740-79D3-C9076A3B4EFD}"/>
                  </a:ext>
                </a:extLst>
              </p:cNvPr>
              <p:cNvPicPr>
                <a:picLocks noChangeAspect="1"/>
              </p:cNvPicPr>
              <p:nvPr/>
            </p:nvPicPr>
            <p:blipFill>
              <a:blip r:embed="rId4"/>
              <a:stretch>
                <a:fillRect/>
              </a:stretch>
            </p:blipFill>
            <p:spPr>
              <a:xfrm>
                <a:off x="3776664" y="3236459"/>
                <a:ext cx="914400" cy="914400"/>
              </a:xfrm>
              <a:prstGeom prst="rect">
                <a:avLst/>
              </a:prstGeom>
              <a:ln w="12700" cap="flat">
                <a:noFill/>
                <a:miter lim="400000"/>
              </a:ln>
              <a:effectLst/>
            </p:spPr>
          </p:pic>
        </p:grpSp>
      </p:grpSp>
      <p:sp>
        <p:nvSpPr>
          <p:cNvPr id="22" name="TextBox 21">
            <a:extLst>
              <a:ext uri="{FF2B5EF4-FFF2-40B4-BE49-F238E27FC236}">
                <a16:creationId xmlns:a16="http://schemas.microsoft.com/office/drawing/2014/main" id="{FFB1C2E7-4B2B-FBCC-A6DB-8F60C7AA5519}"/>
              </a:ext>
            </a:extLst>
          </p:cNvPr>
          <p:cNvSpPr txBox="1"/>
          <p:nvPr/>
        </p:nvSpPr>
        <p:spPr>
          <a:xfrm>
            <a:off x="2402485" y="3738048"/>
            <a:ext cx="2260829" cy="1200329"/>
          </a:xfrm>
          <a:prstGeom prst="rect">
            <a:avLst/>
          </a:prstGeom>
          <a:noFill/>
        </p:spPr>
        <p:txBody>
          <a:bodyPr wrap="square" rtlCol="0">
            <a:spAutoFit/>
          </a:bodyPr>
          <a:lstStyle>
            <a:defPPr>
              <a:defRPr lang="ko-KR"/>
            </a:defPPr>
            <a:lvl1pPr algn="just">
              <a:lnSpc>
                <a:spcPct val="150000"/>
              </a:lnSpc>
              <a:defRPr sz="1100">
                <a:solidFill>
                  <a:schemeClr val="tx1">
                    <a:lumMod val="75000"/>
                    <a:lumOff val="25000"/>
                  </a:schemeClr>
                </a:solidFill>
              </a:defRPr>
            </a:lvl1pPr>
          </a:lstStyle>
          <a:p>
            <a:pPr algn="ctr">
              <a:lnSpc>
                <a:spcPct val="100000"/>
              </a:lnSpc>
            </a:pPr>
            <a:r>
              <a:rPr lang="en-US" altLang="ko-KR" sz="1200" dirty="0">
                <a:solidFill>
                  <a:srgbClr val="414042"/>
                </a:solidFill>
              </a:rPr>
              <a:t>Design Team met with City of Miami Dept. of Public Works and advised on the project–</a:t>
            </a:r>
          </a:p>
          <a:p>
            <a:pPr algn="ctr">
              <a:lnSpc>
                <a:spcPct val="100000"/>
              </a:lnSpc>
            </a:pPr>
            <a:r>
              <a:rPr lang="en-US" sz="1200" dirty="0">
                <a:solidFill>
                  <a:srgbClr val="414042"/>
                </a:solidFill>
              </a:rPr>
              <a:t>November 2022 and 2023 </a:t>
            </a:r>
            <a:endParaRPr lang="en-US" altLang="ko-KR" sz="1200" dirty="0">
              <a:solidFill>
                <a:srgbClr val="414042"/>
              </a:solidFill>
            </a:endParaRPr>
          </a:p>
          <a:p>
            <a:pPr algn="ctr">
              <a:lnSpc>
                <a:spcPct val="100000"/>
              </a:lnSpc>
            </a:pPr>
            <a:endParaRPr lang="en-US" altLang="ko-KR" sz="1200" dirty="0">
              <a:solidFill>
                <a:srgbClr val="414042"/>
              </a:solidFill>
            </a:endParaRPr>
          </a:p>
          <a:p>
            <a:pPr algn="ctr">
              <a:lnSpc>
                <a:spcPct val="100000"/>
              </a:lnSpc>
            </a:pPr>
            <a:r>
              <a:rPr lang="en-US" altLang="ko-KR" sz="1200" dirty="0">
                <a:solidFill>
                  <a:srgbClr val="414042"/>
                </a:solidFill>
              </a:rPr>
              <a:t> </a:t>
            </a:r>
            <a:endParaRPr lang="ko-KR" altLang="en-US" sz="1200" dirty="0">
              <a:solidFill>
                <a:srgbClr val="414042"/>
              </a:solidFill>
            </a:endParaRPr>
          </a:p>
        </p:txBody>
      </p:sp>
      <p:sp>
        <p:nvSpPr>
          <p:cNvPr id="23" name="직사각형 5">
            <a:extLst>
              <a:ext uri="{FF2B5EF4-FFF2-40B4-BE49-F238E27FC236}">
                <a16:creationId xmlns:a16="http://schemas.microsoft.com/office/drawing/2014/main" id="{57C0DD9A-6504-6270-3042-A37627E556F5}"/>
              </a:ext>
            </a:extLst>
          </p:cNvPr>
          <p:cNvSpPr/>
          <p:nvPr/>
        </p:nvSpPr>
        <p:spPr>
          <a:xfrm>
            <a:off x="2485285" y="3232347"/>
            <a:ext cx="2086328" cy="523220"/>
          </a:xfrm>
          <a:prstGeom prst="rect">
            <a:avLst/>
          </a:prstGeom>
          <a:noFill/>
        </p:spPr>
        <p:txBody>
          <a:bodyPr wrap="square" rtlCol="0">
            <a:spAutoFit/>
          </a:bodyPr>
          <a:lstStyle/>
          <a:p>
            <a:pPr algn="ctr"/>
            <a:r>
              <a:rPr lang="en-US" altLang="ko-KR" sz="1400" b="1" dirty="0">
                <a:solidFill>
                  <a:srgbClr val="414042"/>
                </a:solidFill>
              </a:rPr>
              <a:t>City of Miami Dept. of Public Works </a:t>
            </a:r>
          </a:p>
        </p:txBody>
      </p:sp>
      <p:grpSp>
        <p:nvGrpSpPr>
          <p:cNvPr id="29" name="그룹 474">
            <a:extLst>
              <a:ext uri="{FF2B5EF4-FFF2-40B4-BE49-F238E27FC236}">
                <a16:creationId xmlns:a16="http://schemas.microsoft.com/office/drawing/2014/main" id="{DFDAA193-DC60-9D4D-B111-34442DB6FAEB}"/>
              </a:ext>
            </a:extLst>
          </p:cNvPr>
          <p:cNvGrpSpPr/>
          <p:nvPr/>
        </p:nvGrpSpPr>
        <p:grpSpPr>
          <a:xfrm>
            <a:off x="3393598" y="1842689"/>
            <a:ext cx="656469" cy="679529"/>
            <a:chOff x="4107647" y="4896992"/>
            <a:chExt cx="394132" cy="389001"/>
          </a:xfrm>
          <a:solidFill>
            <a:schemeClr val="bg1"/>
          </a:solidFill>
        </p:grpSpPr>
        <p:sp>
          <p:nvSpPr>
            <p:cNvPr id="30" name="자유형: 도형 475">
              <a:extLst>
                <a:ext uri="{FF2B5EF4-FFF2-40B4-BE49-F238E27FC236}">
                  <a16:creationId xmlns:a16="http://schemas.microsoft.com/office/drawing/2014/main" id="{C58DFD90-8C82-05A8-A8BB-09D7C16D670E}"/>
                </a:ext>
              </a:extLst>
            </p:cNvPr>
            <p:cNvSpPr/>
            <p:nvPr/>
          </p:nvSpPr>
          <p:spPr>
            <a:xfrm>
              <a:off x="4398827" y="5142928"/>
              <a:ext cx="76200" cy="76200"/>
            </a:xfrm>
            <a:custGeom>
              <a:avLst/>
              <a:gdLst>
                <a:gd name="connsiteX0" fmla="*/ 74009 w 76200"/>
                <a:gd name="connsiteY0" fmla="*/ 40577 h 76200"/>
                <a:gd name="connsiteX1" fmla="*/ 40576 w 76200"/>
                <a:gd name="connsiteY1" fmla="*/ 7144 h 76200"/>
                <a:gd name="connsiteX2" fmla="*/ 7144 w 76200"/>
                <a:gd name="connsiteY2" fmla="*/ 40577 h 76200"/>
                <a:gd name="connsiteX3" fmla="*/ 40576 w 76200"/>
                <a:gd name="connsiteY3" fmla="*/ 74009 h 76200"/>
                <a:gd name="connsiteX4" fmla="*/ 74009 w 76200"/>
                <a:gd name="connsiteY4" fmla="*/ 40577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74009" y="40577"/>
                  </a:moveTo>
                  <a:cubicBezTo>
                    <a:pt x="74009" y="22098"/>
                    <a:pt x="59055" y="7144"/>
                    <a:pt x="40576" y="7144"/>
                  </a:cubicBezTo>
                  <a:cubicBezTo>
                    <a:pt x="22098" y="7144"/>
                    <a:pt x="7144" y="22098"/>
                    <a:pt x="7144" y="40577"/>
                  </a:cubicBezTo>
                  <a:cubicBezTo>
                    <a:pt x="7144" y="59055"/>
                    <a:pt x="22098" y="74009"/>
                    <a:pt x="40576" y="74009"/>
                  </a:cubicBezTo>
                  <a:cubicBezTo>
                    <a:pt x="59055" y="74009"/>
                    <a:pt x="74009" y="58960"/>
                    <a:pt x="74009" y="40577"/>
                  </a:cubicBezTo>
                  <a:close/>
                </a:path>
              </a:pathLst>
            </a:custGeom>
            <a:grpFill/>
            <a:ln w="28575" cap="flat">
              <a:solidFill>
                <a:srgbClr val="002060"/>
              </a:solidFill>
              <a:prstDash val="solid"/>
              <a:miter/>
            </a:ln>
          </p:spPr>
          <p:txBody>
            <a:bodyPr rtlCol="0" anchor="ctr"/>
            <a:lstStyle/>
            <a:p>
              <a:endParaRPr lang="ko-KR" altLang="en-US"/>
            </a:p>
          </p:txBody>
        </p:sp>
        <p:sp>
          <p:nvSpPr>
            <p:cNvPr id="31" name="자유형: 도형 476">
              <a:extLst>
                <a:ext uri="{FF2B5EF4-FFF2-40B4-BE49-F238E27FC236}">
                  <a16:creationId xmlns:a16="http://schemas.microsoft.com/office/drawing/2014/main" id="{A722D072-DE3C-013E-DE3C-A4A7141325F4}"/>
                </a:ext>
              </a:extLst>
            </p:cNvPr>
            <p:cNvSpPr/>
            <p:nvPr/>
          </p:nvSpPr>
          <p:spPr>
            <a:xfrm>
              <a:off x="4376538" y="5209793"/>
              <a:ext cx="123825" cy="76200"/>
            </a:xfrm>
            <a:custGeom>
              <a:avLst/>
              <a:gdLst>
                <a:gd name="connsiteX0" fmla="*/ 62865 w 123825"/>
                <a:gd name="connsiteY0" fmla="*/ 7144 h 76200"/>
                <a:gd name="connsiteX1" fmla="*/ 7144 w 123825"/>
                <a:gd name="connsiteY1" fmla="*/ 63722 h 76200"/>
                <a:gd name="connsiteX2" fmla="*/ 18288 w 123825"/>
                <a:gd name="connsiteY2" fmla="*/ 74771 h 76200"/>
                <a:gd name="connsiteX3" fmla="*/ 107443 w 123825"/>
                <a:gd name="connsiteY3" fmla="*/ 74771 h 76200"/>
                <a:gd name="connsiteX4" fmla="*/ 118587 w 123825"/>
                <a:gd name="connsiteY4" fmla="*/ 63722 h 76200"/>
                <a:gd name="connsiteX5" fmla="*/ 62865 w 123825"/>
                <a:gd name="connsiteY5" fmla="*/ 71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25" h="76200">
                  <a:moveTo>
                    <a:pt x="62865" y="7144"/>
                  </a:moveTo>
                  <a:cubicBezTo>
                    <a:pt x="32100" y="7144"/>
                    <a:pt x="7049" y="32957"/>
                    <a:pt x="7144" y="63722"/>
                  </a:cubicBezTo>
                  <a:cubicBezTo>
                    <a:pt x="7144" y="69818"/>
                    <a:pt x="12193" y="74771"/>
                    <a:pt x="18288" y="74771"/>
                  </a:cubicBezTo>
                  <a:lnTo>
                    <a:pt x="107443" y="74771"/>
                  </a:lnTo>
                  <a:cubicBezTo>
                    <a:pt x="113538" y="74771"/>
                    <a:pt x="118587" y="69818"/>
                    <a:pt x="118587" y="63722"/>
                  </a:cubicBezTo>
                  <a:cubicBezTo>
                    <a:pt x="118682" y="32957"/>
                    <a:pt x="93631" y="7144"/>
                    <a:pt x="62865" y="7144"/>
                  </a:cubicBezTo>
                  <a:close/>
                </a:path>
              </a:pathLst>
            </a:custGeom>
            <a:grpFill/>
            <a:ln w="28575" cap="flat">
              <a:solidFill>
                <a:srgbClr val="002060"/>
              </a:solidFill>
              <a:prstDash val="solid"/>
              <a:miter/>
            </a:ln>
          </p:spPr>
          <p:txBody>
            <a:bodyPr rtlCol="0" anchor="ctr"/>
            <a:lstStyle/>
            <a:p>
              <a:endParaRPr lang="ko-KR" altLang="en-US"/>
            </a:p>
          </p:txBody>
        </p:sp>
        <p:sp>
          <p:nvSpPr>
            <p:cNvPr id="32" name="자유형: 도형 477">
              <a:extLst>
                <a:ext uri="{FF2B5EF4-FFF2-40B4-BE49-F238E27FC236}">
                  <a16:creationId xmlns:a16="http://schemas.microsoft.com/office/drawing/2014/main" id="{0FD7A15F-6CFF-F688-C106-22AAA734090B}"/>
                </a:ext>
              </a:extLst>
            </p:cNvPr>
            <p:cNvSpPr/>
            <p:nvPr/>
          </p:nvSpPr>
          <p:spPr>
            <a:xfrm>
              <a:off x="4107647" y="5209793"/>
              <a:ext cx="123825" cy="76200"/>
            </a:xfrm>
            <a:custGeom>
              <a:avLst/>
              <a:gdLst>
                <a:gd name="connsiteX0" fmla="*/ 18288 w 123825"/>
                <a:gd name="connsiteY0" fmla="*/ 74771 h 76200"/>
                <a:gd name="connsiteX1" fmla="*/ 107442 w 123825"/>
                <a:gd name="connsiteY1" fmla="*/ 74771 h 76200"/>
                <a:gd name="connsiteX2" fmla="*/ 118586 w 123825"/>
                <a:gd name="connsiteY2" fmla="*/ 63722 h 76200"/>
                <a:gd name="connsiteX3" fmla="*/ 62865 w 123825"/>
                <a:gd name="connsiteY3" fmla="*/ 7144 h 76200"/>
                <a:gd name="connsiteX4" fmla="*/ 7144 w 123825"/>
                <a:gd name="connsiteY4" fmla="*/ 63722 h 76200"/>
                <a:gd name="connsiteX5" fmla="*/ 18288 w 123825"/>
                <a:gd name="connsiteY5" fmla="*/ 7477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25" h="76200">
                  <a:moveTo>
                    <a:pt x="18288" y="74771"/>
                  </a:moveTo>
                  <a:lnTo>
                    <a:pt x="107442" y="74771"/>
                  </a:lnTo>
                  <a:cubicBezTo>
                    <a:pt x="113538" y="74771"/>
                    <a:pt x="118586" y="69818"/>
                    <a:pt x="118586" y="63722"/>
                  </a:cubicBezTo>
                  <a:cubicBezTo>
                    <a:pt x="118682" y="32957"/>
                    <a:pt x="93631" y="7144"/>
                    <a:pt x="62865" y="7144"/>
                  </a:cubicBezTo>
                  <a:cubicBezTo>
                    <a:pt x="32099" y="7144"/>
                    <a:pt x="7049" y="32957"/>
                    <a:pt x="7144" y="63722"/>
                  </a:cubicBezTo>
                  <a:cubicBezTo>
                    <a:pt x="7144" y="69818"/>
                    <a:pt x="12192" y="74771"/>
                    <a:pt x="18288" y="74771"/>
                  </a:cubicBezTo>
                  <a:close/>
                </a:path>
              </a:pathLst>
            </a:custGeom>
            <a:grpFill/>
            <a:ln w="28575" cap="flat">
              <a:solidFill>
                <a:srgbClr val="002060"/>
              </a:solidFill>
              <a:prstDash val="solid"/>
              <a:miter/>
            </a:ln>
          </p:spPr>
          <p:txBody>
            <a:bodyPr rtlCol="0" anchor="ctr"/>
            <a:lstStyle/>
            <a:p>
              <a:endParaRPr lang="ko-KR" altLang="en-US"/>
            </a:p>
          </p:txBody>
        </p:sp>
        <p:sp>
          <p:nvSpPr>
            <p:cNvPr id="33" name="자유형: 도형 478">
              <a:extLst>
                <a:ext uri="{FF2B5EF4-FFF2-40B4-BE49-F238E27FC236}">
                  <a16:creationId xmlns:a16="http://schemas.microsoft.com/office/drawing/2014/main" id="{1DDE0482-9271-D975-67F8-21D3C1CB1417}"/>
                </a:ext>
              </a:extLst>
            </p:cNvPr>
            <p:cNvSpPr/>
            <p:nvPr/>
          </p:nvSpPr>
          <p:spPr>
            <a:xfrm>
              <a:off x="4398827" y="4896992"/>
              <a:ext cx="76200" cy="76200"/>
            </a:xfrm>
            <a:custGeom>
              <a:avLst/>
              <a:gdLst>
                <a:gd name="connsiteX0" fmla="*/ 74009 w 76200"/>
                <a:gd name="connsiteY0" fmla="*/ 40577 h 76200"/>
                <a:gd name="connsiteX1" fmla="*/ 40576 w 76200"/>
                <a:gd name="connsiteY1" fmla="*/ 7144 h 76200"/>
                <a:gd name="connsiteX2" fmla="*/ 7144 w 76200"/>
                <a:gd name="connsiteY2" fmla="*/ 40577 h 76200"/>
                <a:gd name="connsiteX3" fmla="*/ 40576 w 76200"/>
                <a:gd name="connsiteY3" fmla="*/ 74009 h 76200"/>
                <a:gd name="connsiteX4" fmla="*/ 74009 w 76200"/>
                <a:gd name="connsiteY4" fmla="*/ 40577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74009" y="40577"/>
                  </a:moveTo>
                  <a:cubicBezTo>
                    <a:pt x="74009" y="22098"/>
                    <a:pt x="59055" y="7144"/>
                    <a:pt x="40576" y="7144"/>
                  </a:cubicBezTo>
                  <a:cubicBezTo>
                    <a:pt x="22098" y="7144"/>
                    <a:pt x="7144" y="22098"/>
                    <a:pt x="7144" y="40577"/>
                  </a:cubicBezTo>
                  <a:cubicBezTo>
                    <a:pt x="7144" y="59055"/>
                    <a:pt x="22098" y="74009"/>
                    <a:pt x="40576" y="74009"/>
                  </a:cubicBezTo>
                  <a:cubicBezTo>
                    <a:pt x="59055" y="74009"/>
                    <a:pt x="74009" y="58960"/>
                    <a:pt x="74009" y="40577"/>
                  </a:cubicBezTo>
                  <a:close/>
                </a:path>
              </a:pathLst>
            </a:custGeom>
            <a:grpFill/>
            <a:ln w="28575" cap="flat">
              <a:solidFill>
                <a:srgbClr val="002060"/>
              </a:solidFill>
              <a:prstDash val="solid"/>
              <a:miter/>
            </a:ln>
          </p:spPr>
          <p:txBody>
            <a:bodyPr rtlCol="0" anchor="ctr"/>
            <a:lstStyle/>
            <a:p>
              <a:endParaRPr lang="ko-KR" altLang="en-US"/>
            </a:p>
          </p:txBody>
        </p:sp>
        <p:sp>
          <p:nvSpPr>
            <p:cNvPr id="34" name="자유형: 도형 479">
              <a:extLst>
                <a:ext uri="{FF2B5EF4-FFF2-40B4-BE49-F238E27FC236}">
                  <a16:creationId xmlns:a16="http://schemas.microsoft.com/office/drawing/2014/main" id="{579483BD-9ADB-67EE-0C42-350AC84E0D2A}"/>
                </a:ext>
              </a:extLst>
            </p:cNvPr>
            <p:cNvSpPr/>
            <p:nvPr/>
          </p:nvSpPr>
          <p:spPr>
            <a:xfrm>
              <a:off x="4129936" y="4896992"/>
              <a:ext cx="76200" cy="76200"/>
            </a:xfrm>
            <a:custGeom>
              <a:avLst/>
              <a:gdLst>
                <a:gd name="connsiteX0" fmla="*/ 74009 w 76200"/>
                <a:gd name="connsiteY0" fmla="*/ 40577 h 76200"/>
                <a:gd name="connsiteX1" fmla="*/ 40577 w 76200"/>
                <a:gd name="connsiteY1" fmla="*/ 7144 h 76200"/>
                <a:gd name="connsiteX2" fmla="*/ 7144 w 76200"/>
                <a:gd name="connsiteY2" fmla="*/ 40577 h 76200"/>
                <a:gd name="connsiteX3" fmla="*/ 40577 w 76200"/>
                <a:gd name="connsiteY3" fmla="*/ 74009 h 76200"/>
                <a:gd name="connsiteX4" fmla="*/ 74009 w 76200"/>
                <a:gd name="connsiteY4" fmla="*/ 40577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74009" y="40577"/>
                  </a:moveTo>
                  <a:cubicBezTo>
                    <a:pt x="74009" y="22098"/>
                    <a:pt x="59055" y="7144"/>
                    <a:pt x="40577" y="7144"/>
                  </a:cubicBezTo>
                  <a:cubicBezTo>
                    <a:pt x="22098" y="7144"/>
                    <a:pt x="7144" y="22098"/>
                    <a:pt x="7144" y="40577"/>
                  </a:cubicBezTo>
                  <a:cubicBezTo>
                    <a:pt x="7144" y="59055"/>
                    <a:pt x="22098" y="74009"/>
                    <a:pt x="40577" y="74009"/>
                  </a:cubicBezTo>
                  <a:cubicBezTo>
                    <a:pt x="58960" y="74009"/>
                    <a:pt x="74009" y="58960"/>
                    <a:pt x="74009" y="40577"/>
                  </a:cubicBezTo>
                  <a:close/>
                </a:path>
              </a:pathLst>
            </a:custGeom>
            <a:grpFill/>
            <a:ln w="28575" cap="flat">
              <a:solidFill>
                <a:srgbClr val="002060"/>
              </a:solidFill>
              <a:prstDash val="solid"/>
              <a:miter/>
            </a:ln>
          </p:spPr>
          <p:txBody>
            <a:bodyPr rtlCol="0" anchor="ctr"/>
            <a:lstStyle/>
            <a:p>
              <a:endParaRPr lang="ko-KR" altLang="en-US"/>
            </a:p>
          </p:txBody>
        </p:sp>
        <p:sp>
          <p:nvSpPr>
            <p:cNvPr id="35" name="자유형: 도형 480">
              <a:extLst>
                <a:ext uri="{FF2B5EF4-FFF2-40B4-BE49-F238E27FC236}">
                  <a16:creationId xmlns:a16="http://schemas.microsoft.com/office/drawing/2014/main" id="{B002DC78-A4B0-0BC5-67C2-3202C640E701}"/>
                </a:ext>
              </a:extLst>
            </p:cNvPr>
            <p:cNvSpPr/>
            <p:nvPr/>
          </p:nvSpPr>
          <p:spPr>
            <a:xfrm>
              <a:off x="4271858" y="5076180"/>
              <a:ext cx="152400" cy="133350"/>
            </a:xfrm>
            <a:custGeom>
              <a:avLst/>
              <a:gdLst>
                <a:gd name="connsiteX0" fmla="*/ 130778 w 152400"/>
                <a:gd name="connsiteY0" fmla="*/ 74083 h 133350"/>
                <a:gd name="connsiteX1" fmla="*/ 140684 w 152400"/>
                <a:gd name="connsiteY1" fmla="*/ 79798 h 133350"/>
                <a:gd name="connsiteX2" fmla="*/ 146399 w 152400"/>
                <a:gd name="connsiteY2" fmla="*/ 79702 h 133350"/>
                <a:gd name="connsiteX3" fmla="*/ 148971 w 152400"/>
                <a:gd name="connsiteY3" fmla="*/ 74654 h 133350"/>
                <a:gd name="connsiteX4" fmla="*/ 144971 w 152400"/>
                <a:gd name="connsiteY4" fmla="*/ 12361 h 133350"/>
                <a:gd name="connsiteX5" fmla="*/ 142208 w 152400"/>
                <a:gd name="connsiteY5" fmla="*/ 7884 h 133350"/>
                <a:gd name="connsiteX6" fmla="*/ 136970 w 152400"/>
                <a:gd name="connsiteY6" fmla="*/ 7693 h 133350"/>
                <a:gd name="connsiteX7" fmla="*/ 81629 w 152400"/>
                <a:gd name="connsiteY7" fmla="*/ 35792 h 133350"/>
                <a:gd name="connsiteX8" fmla="*/ 78581 w 152400"/>
                <a:gd name="connsiteY8" fmla="*/ 40555 h 133350"/>
                <a:gd name="connsiteX9" fmla="*/ 81344 w 152400"/>
                <a:gd name="connsiteY9" fmla="*/ 45508 h 133350"/>
                <a:gd name="connsiteX10" fmla="*/ 92869 w 152400"/>
                <a:gd name="connsiteY10" fmla="*/ 52175 h 133350"/>
                <a:gd name="connsiteX11" fmla="*/ 83725 w 152400"/>
                <a:gd name="connsiteY11" fmla="*/ 62367 h 133350"/>
                <a:gd name="connsiteX12" fmla="*/ 31718 w 152400"/>
                <a:gd name="connsiteY12" fmla="*/ 84370 h 133350"/>
                <a:gd name="connsiteX13" fmla="*/ 13335 w 152400"/>
                <a:gd name="connsiteY13" fmla="*/ 81703 h 133350"/>
                <a:gd name="connsiteX14" fmla="*/ 11239 w 152400"/>
                <a:gd name="connsiteY14" fmla="*/ 113707 h 133350"/>
                <a:gd name="connsiteX15" fmla="*/ 7144 w 152400"/>
                <a:gd name="connsiteY15" fmla="*/ 126470 h 133350"/>
                <a:gd name="connsiteX16" fmla="*/ 32195 w 152400"/>
                <a:gd name="connsiteY16" fmla="*/ 129518 h 133350"/>
                <a:gd name="connsiteX17" fmla="*/ 124778 w 152400"/>
                <a:gd name="connsiteY17" fmla="*/ 82369 h 133350"/>
                <a:gd name="connsiteX18" fmla="*/ 130778 w 152400"/>
                <a:gd name="connsiteY18" fmla="*/ 74083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133350">
                  <a:moveTo>
                    <a:pt x="130778" y="74083"/>
                  </a:moveTo>
                  <a:lnTo>
                    <a:pt x="140684" y="79798"/>
                  </a:lnTo>
                  <a:cubicBezTo>
                    <a:pt x="142494" y="80846"/>
                    <a:pt x="144685" y="80750"/>
                    <a:pt x="146399" y="79702"/>
                  </a:cubicBezTo>
                  <a:cubicBezTo>
                    <a:pt x="148114" y="78655"/>
                    <a:pt x="149162" y="76655"/>
                    <a:pt x="148971" y="74654"/>
                  </a:cubicBezTo>
                  <a:lnTo>
                    <a:pt x="144971" y="12361"/>
                  </a:lnTo>
                  <a:cubicBezTo>
                    <a:pt x="144875" y="10551"/>
                    <a:pt x="143828" y="8836"/>
                    <a:pt x="142208" y="7884"/>
                  </a:cubicBezTo>
                  <a:cubicBezTo>
                    <a:pt x="140589" y="6931"/>
                    <a:pt x="138684" y="6931"/>
                    <a:pt x="136970" y="7693"/>
                  </a:cubicBezTo>
                  <a:lnTo>
                    <a:pt x="81629" y="35792"/>
                  </a:lnTo>
                  <a:cubicBezTo>
                    <a:pt x="79820" y="36745"/>
                    <a:pt x="78581" y="38555"/>
                    <a:pt x="78581" y="40555"/>
                  </a:cubicBezTo>
                  <a:cubicBezTo>
                    <a:pt x="78486" y="42555"/>
                    <a:pt x="79629" y="44555"/>
                    <a:pt x="81344" y="45508"/>
                  </a:cubicBezTo>
                  <a:lnTo>
                    <a:pt x="92869" y="52175"/>
                  </a:lnTo>
                  <a:lnTo>
                    <a:pt x="83725" y="62367"/>
                  </a:lnTo>
                  <a:cubicBezTo>
                    <a:pt x="71247" y="76369"/>
                    <a:pt x="51340" y="84370"/>
                    <a:pt x="31718" y="84370"/>
                  </a:cubicBezTo>
                  <a:cubicBezTo>
                    <a:pt x="25432" y="84370"/>
                    <a:pt x="19241" y="83322"/>
                    <a:pt x="13335" y="81703"/>
                  </a:cubicBezTo>
                  <a:lnTo>
                    <a:pt x="11239" y="113707"/>
                  </a:lnTo>
                  <a:cubicBezTo>
                    <a:pt x="10954" y="118374"/>
                    <a:pt x="9525" y="122660"/>
                    <a:pt x="7144" y="126470"/>
                  </a:cubicBezTo>
                  <a:cubicBezTo>
                    <a:pt x="15335" y="128375"/>
                    <a:pt x="23717" y="129518"/>
                    <a:pt x="32195" y="129518"/>
                  </a:cubicBezTo>
                  <a:cubicBezTo>
                    <a:pt x="68294" y="129518"/>
                    <a:pt x="103822" y="111897"/>
                    <a:pt x="124778" y="82369"/>
                  </a:cubicBezTo>
                  <a:lnTo>
                    <a:pt x="130778" y="74083"/>
                  </a:lnTo>
                  <a:close/>
                </a:path>
              </a:pathLst>
            </a:custGeom>
            <a:grpFill/>
            <a:ln w="28575" cap="flat">
              <a:solidFill>
                <a:srgbClr val="002060"/>
              </a:solidFill>
              <a:prstDash val="solid"/>
              <a:miter/>
            </a:ln>
          </p:spPr>
          <p:txBody>
            <a:bodyPr rtlCol="0" anchor="ctr"/>
            <a:lstStyle/>
            <a:p>
              <a:endParaRPr lang="ko-KR" altLang="en-US"/>
            </a:p>
          </p:txBody>
        </p:sp>
        <p:sp>
          <p:nvSpPr>
            <p:cNvPr id="36" name="자유형: 도형 481">
              <a:extLst>
                <a:ext uri="{FF2B5EF4-FFF2-40B4-BE49-F238E27FC236}">
                  <a16:creationId xmlns:a16="http://schemas.microsoft.com/office/drawing/2014/main" id="{483BBD2C-B73E-0E2B-B0A5-3C7F0281AFEA}"/>
                </a:ext>
              </a:extLst>
            </p:cNvPr>
            <p:cNvSpPr/>
            <p:nvPr/>
          </p:nvSpPr>
          <p:spPr>
            <a:xfrm>
              <a:off x="4107647" y="4963953"/>
              <a:ext cx="161925" cy="257175"/>
            </a:xfrm>
            <a:custGeom>
              <a:avLst/>
              <a:gdLst>
                <a:gd name="connsiteX0" fmla="*/ 157258 w 161925"/>
                <a:gd name="connsiteY0" fmla="*/ 163163 h 257175"/>
                <a:gd name="connsiteX1" fmla="*/ 156020 w 161925"/>
                <a:gd name="connsiteY1" fmla="*/ 159163 h 257175"/>
                <a:gd name="connsiteX2" fmla="*/ 148971 w 161925"/>
                <a:gd name="connsiteY2" fmla="*/ 157925 h 257175"/>
                <a:gd name="connsiteX3" fmla="*/ 137446 w 161925"/>
                <a:gd name="connsiteY3" fmla="*/ 164592 h 257175"/>
                <a:gd name="connsiteX4" fmla="*/ 133160 w 161925"/>
                <a:gd name="connsiteY4" fmla="*/ 151638 h 257175"/>
                <a:gd name="connsiteX5" fmla="*/ 129731 w 161925"/>
                <a:gd name="connsiteY5" fmla="*/ 129730 h 257175"/>
                <a:gd name="connsiteX6" fmla="*/ 150686 w 161925"/>
                <a:gd name="connsiteY6" fmla="*/ 81344 h 257175"/>
                <a:gd name="connsiteX7" fmla="*/ 124301 w 161925"/>
                <a:gd name="connsiteY7" fmla="*/ 63722 h 257175"/>
                <a:gd name="connsiteX8" fmla="*/ 118396 w 161925"/>
                <a:gd name="connsiteY8" fmla="*/ 58388 h 257175"/>
                <a:gd name="connsiteX9" fmla="*/ 62865 w 161925"/>
                <a:gd name="connsiteY9" fmla="*/ 7144 h 257175"/>
                <a:gd name="connsiteX10" fmla="*/ 7144 w 161925"/>
                <a:gd name="connsiteY10" fmla="*/ 62960 h 257175"/>
                <a:gd name="connsiteX11" fmla="*/ 18288 w 161925"/>
                <a:gd name="connsiteY11" fmla="*/ 74009 h 257175"/>
                <a:gd name="connsiteX12" fmla="*/ 100299 w 161925"/>
                <a:gd name="connsiteY12" fmla="*/ 74009 h 257175"/>
                <a:gd name="connsiteX13" fmla="*/ 85154 w 161925"/>
                <a:gd name="connsiteY13" fmla="*/ 129730 h 257175"/>
                <a:gd name="connsiteX14" fmla="*/ 95441 w 161925"/>
                <a:gd name="connsiteY14" fmla="*/ 177165 h 257175"/>
                <a:gd name="connsiteX15" fmla="*/ 99727 w 161925"/>
                <a:gd name="connsiteY15" fmla="*/ 186404 h 257175"/>
                <a:gd name="connsiteX16" fmla="*/ 89821 w 161925"/>
                <a:gd name="connsiteY16" fmla="*/ 192119 h 257175"/>
                <a:gd name="connsiteX17" fmla="*/ 87059 w 161925"/>
                <a:gd name="connsiteY17" fmla="*/ 196501 h 257175"/>
                <a:gd name="connsiteX18" fmla="*/ 60198 w 161925"/>
                <a:gd name="connsiteY18" fmla="*/ 186309 h 257175"/>
                <a:gd name="connsiteX19" fmla="*/ 29623 w 161925"/>
                <a:gd name="connsiteY19" fmla="*/ 216599 h 257175"/>
                <a:gd name="connsiteX20" fmla="*/ 64580 w 161925"/>
                <a:gd name="connsiteY20" fmla="*/ 253079 h 257175"/>
                <a:gd name="connsiteX21" fmla="*/ 96298 w 161925"/>
                <a:gd name="connsiteY21" fmla="*/ 220980 h 257175"/>
                <a:gd name="connsiteX22" fmla="*/ 91726 w 161925"/>
                <a:gd name="connsiteY22" fmla="*/ 202883 h 257175"/>
                <a:gd name="connsiteX23" fmla="*/ 145352 w 161925"/>
                <a:gd name="connsiteY23" fmla="*/ 229457 h 257175"/>
                <a:gd name="connsiteX24" fmla="*/ 150591 w 161925"/>
                <a:gd name="connsiteY24" fmla="*/ 229267 h 257175"/>
                <a:gd name="connsiteX25" fmla="*/ 153353 w 161925"/>
                <a:gd name="connsiteY25" fmla="*/ 224790 h 257175"/>
                <a:gd name="connsiteX26" fmla="*/ 157258 w 161925"/>
                <a:gd name="connsiteY26" fmla="*/ 163163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1925" h="257175">
                  <a:moveTo>
                    <a:pt x="157258" y="163163"/>
                  </a:moveTo>
                  <a:cubicBezTo>
                    <a:pt x="157353" y="161735"/>
                    <a:pt x="156972" y="160211"/>
                    <a:pt x="156020" y="159163"/>
                  </a:cubicBezTo>
                  <a:cubicBezTo>
                    <a:pt x="154210" y="157067"/>
                    <a:pt x="151257" y="156591"/>
                    <a:pt x="148971" y="157925"/>
                  </a:cubicBezTo>
                  <a:lnTo>
                    <a:pt x="137446" y="164592"/>
                  </a:lnTo>
                  <a:lnTo>
                    <a:pt x="133160" y="151638"/>
                  </a:lnTo>
                  <a:cubicBezTo>
                    <a:pt x="130874" y="144780"/>
                    <a:pt x="129731" y="136970"/>
                    <a:pt x="129731" y="129730"/>
                  </a:cubicBezTo>
                  <a:cubicBezTo>
                    <a:pt x="129731" y="110966"/>
                    <a:pt x="137636" y="93726"/>
                    <a:pt x="150686" y="81344"/>
                  </a:cubicBezTo>
                  <a:lnTo>
                    <a:pt x="124301" y="63722"/>
                  </a:lnTo>
                  <a:cubicBezTo>
                    <a:pt x="122016" y="62198"/>
                    <a:pt x="120110" y="60388"/>
                    <a:pt x="118396" y="58388"/>
                  </a:cubicBezTo>
                  <a:cubicBezTo>
                    <a:pt x="116110" y="29718"/>
                    <a:pt x="92107" y="7144"/>
                    <a:pt x="62865" y="7144"/>
                  </a:cubicBezTo>
                  <a:cubicBezTo>
                    <a:pt x="32099" y="7144"/>
                    <a:pt x="7049" y="32195"/>
                    <a:pt x="7144" y="62960"/>
                  </a:cubicBezTo>
                  <a:cubicBezTo>
                    <a:pt x="7144" y="69056"/>
                    <a:pt x="12192" y="74009"/>
                    <a:pt x="18288" y="74009"/>
                  </a:cubicBezTo>
                  <a:lnTo>
                    <a:pt x="100299" y="74009"/>
                  </a:lnTo>
                  <a:cubicBezTo>
                    <a:pt x="90583" y="90678"/>
                    <a:pt x="85154" y="109919"/>
                    <a:pt x="85154" y="129730"/>
                  </a:cubicBezTo>
                  <a:cubicBezTo>
                    <a:pt x="85154" y="145733"/>
                    <a:pt x="88678" y="162687"/>
                    <a:pt x="95441" y="177165"/>
                  </a:cubicBezTo>
                  <a:lnTo>
                    <a:pt x="99727" y="186404"/>
                  </a:lnTo>
                  <a:lnTo>
                    <a:pt x="89821" y="192119"/>
                  </a:lnTo>
                  <a:cubicBezTo>
                    <a:pt x="88202" y="193072"/>
                    <a:pt x="87249" y="194691"/>
                    <a:pt x="87059" y="196501"/>
                  </a:cubicBezTo>
                  <a:cubicBezTo>
                    <a:pt x="80391" y="189547"/>
                    <a:pt x="70771" y="185452"/>
                    <a:pt x="60198" y="186309"/>
                  </a:cubicBezTo>
                  <a:cubicBezTo>
                    <a:pt x="44101" y="187643"/>
                    <a:pt x="31052" y="200501"/>
                    <a:pt x="29623" y="216599"/>
                  </a:cubicBezTo>
                  <a:cubicBezTo>
                    <a:pt x="27813" y="236982"/>
                    <a:pt x="44387" y="254032"/>
                    <a:pt x="64580" y="253079"/>
                  </a:cubicBezTo>
                  <a:cubicBezTo>
                    <a:pt x="81725" y="252222"/>
                    <a:pt x="95631" y="238125"/>
                    <a:pt x="96298" y="220980"/>
                  </a:cubicBezTo>
                  <a:cubicBezTo>
                    <a:pt x="96584" y="214313"/>
                    <a:pt x="94869" y="208121"/>
                    <a:pt x="91726" y="202883"/>
                  </a:cubicBezTo>
                  <a:lnTo>
                    <a:pt x="145352" y="229457"/>
                  </a:lnTo>
                  <a:cubicBezTo>
                    <a:pt x="146971" y="230314"/>
                    <a:pt x="148971" y="230219"/>
                    <a:pt x="150591" y="229267"/>
                  </a:cubicBezTo>
                  <a:cubicBezTo>
                    <a:pt x="152210" y="228314"/>
                    <a:pt x="153257" y="226695"/>
                    <a:pt x="153353" y="224790"/>
                  </a:cubicBezTo>
                  <a:lnTo>
                    <a:pt x="157258" y="163163"/>
                  </a:lnTo>
                  <a:close/>
                </a:path>
              </a:pathLst>
            </a:custGeom>
            <a:grpFill/>
            <a:ln w="28575" cap="flat">
              <a:solidFill>
                <a:srgbClr val="002060"/>
              </a:solidFill>
              <a:prstDash val="solid"/>
              <a:miter/>
            </a:ln>
          </p:spPr>
          <p:txBody>
            <a:bodyPr rtlCol="0" anchor="ctr"/>
            <a:lstStyle/>
            <a:p>
              <a:endParaRPr lang="ko-KR" altLang="en-US"/>
            </a:p>
          </p:txBody>
        </p:sp>
        <p:sp>
          <p:nvSpPr>
            <p:cNvPr id="37" name="자유형: 도형 482">
              <a:extLst>
                <a:ext uri="{FF2B5EF4-FFF2-40B4-BE49-F238E27FC236}">
                  <a16:creationId xmlns:a16="http://schemas.microsoft.com/office/drawing/2014/main" id="{5C225DD2-A5D6-02A5-8EC0-A91326CEF665}"/>
                </a:ext>
              </a:extLst>
            </p:cNvPr>
            <p:cNvSpPr/>
            <p:nvPr/>
          </p:nvSpPr>
          <p:spPr>
            <a:xfrm>
              <a:off x="4235079" y="4957499"/>
              <a:ext cx="266700" cy="123825"/>
            </a:xfrm>
            <a:custGeom>
              <a:avLst/>
              <a:gdLst>
                <a:gd name="connsiteX0" fmla="*/ 9538 w 266700"/>
                <a:gd name="connsiteY0" fmla="*/ 51507 h 123825"/>
                <a:gd name="connsiteX1" fmla="*/ 60877 w 266700"/>
                <a:gd name="connsiteY1" fmla="*/ 85702 h 123825"/>
                <a:gd name="connsiteX2" fmla="*/ 67926 w 266700"/>
                <a:gd name="connsiteY2" fmla="*/ 84940 h 123825"/>
                <a:gd name="connsiteX3" fmla="*/ 69450 w 266700"/>
                <a:gd name="connsiteY3" fmla="*/ 80940 h 123825"/>
                <a:gd name="connsiteX4" fmla="*/ 69450 w 266700"/>
                <a:gd name="connsiteY4" fmla="*/ 67795 h 123825"/>
                <a:gd name="connsiteX5" fmla="*/ 82785 w 266700"/>
                <a:gd name="connsiteY5" fmla="*/ 70557 h 123825"/>
                <a:gd name="connsiteX6" fmla="*/ 135744 w 266700"/>
                <a:gd name="connsiteY6" fmla="*/ 120564 h 123825"/>
                <a:gd name="connsiteX7" fmla="*/ 164224 w 266700"/>
                <a:gd name="connsiteY7" fmla="*/ 106467 h 123825"/>
                <a:gd name="connsiteX8" fmla="*/ 176606 w 266700"/>
                <a:gd name="connsiteY8" fmla="*/ 103609 h 123825"/>
                <a:gd name="connsiteX9" fmla="*/ 177559 w 266700"/>
                <a:gd name="connsiteY9" fmla="*/ 103704 h 123825"/>
                <a:gd name="connsiteX10" fmla="*/ 167367 w 266700"/>
                <a:gd name="connsiteY10" fmla="*/ 80368 h 123825"/>
                <a:gd name="connsiteX11" fmla="*/ 249282 w 266700"/>
                <a:gd name="connsiteY11" fmla="*/ 80368 h 123825"/>
                <a:gd name="connsiteX12" fmla="*/ 260426 w 266700"/>
                <a:gd name="connsiteY12" fmla="*/ 69319 h 123825"/>
                <a:gd name="connsiteX13" fmla="*/ 204705 w 266700"/>
                <a:gd name="connsiteY13" fmla="*/ 13503 h 123825"/>
                <a:gd name="connsiteX14" fmla="*/ 150127 w 266700"/>
                <a:gd name="connsiteY14" fmla="*/ 57889 h 123825"/>
                <a:gd name="connsiteX15" fmla="*/ 79642 w 266700"/>
                <a:gd name="connsiteY15" fmla="*/ 25123 h 123825"/>
                <a:gd name="connsiteX16" fmla="*/ 69545 w 266700"/>
                <a:gd name="connsiteY16" fmla="*/ 24171 h 123825"/>
                <a:gd name="connsiteX17" fmla="*/ 69545 w 266700"/>
                <a:gd name="connsiteY17" fmla="*/ 12836 h 123825"/>
                <a:gd name="connsiteX18" fmla="*/ 68021 w 266700"/>
                <a:gd name="connsiteY18" fmla="*/ 8835 h 123825"/>
                <a:gd name="connsiteX19" fmla="*/ 60973 w 266700"/>
                <a:gd name="connsiteY19" fmla="*/ 8073 h 123825"/>
                <a:gd name="connsiteX20" fmla="*/ 9728 w 266700"/>
                <a:gd name="connsiteY20" fmla="*/ 42173 h 123825"/>
                <a:gd name="connsiteX21" fmla="*/ 7633 w 266700"/>
                <a:gd name="connsiteY21" fmla="*/ 44649 h 123825"/>
                <a:gd name="connsiteX22" fmla="*/ 9538 w 266700"/>
                <a:gd name="connsiteY22" fmla="*/ 51507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6700" h="123825">
                  <a:moveTo>
                    <a:pt x="9538" y="51507"/>
                  </a:moveTo>
                  <a:lnTo>
                    <a:pt x="60877" y="85702"/>
                  </a:lnTo>
                  <a:cubicBezTo>
                    <a:pt x="63068" y="87131"/>
                    <a:pt x="66021" y="86940"/>
                    <a:pt x="67926" y="84940"/>
                  </a:cubicBezTo>
                  <a:cubicBezTo>
                    <a:pt x="68974" y="83892"/>
                    <a:pt x="69450" y="82464"/>
                    <a:pt x="69450" y="80940"/>
                  </a:cubicBezTo>
                  <a:lnTo>
                    <a:pt x="69450" y="67795"/>
                  </a:lnTo>
                  <a:lnTo>
                    <a:pt x="82785" y="70557"/>
                  </a:lnTo>
                  <a:cubicBezTo>
                    <a:pt x="108598" y="75796"/>
                    <a:pt x="129743" y="95799"/>
                    <a:pt x="135744" y="120564"/>
                  </a:cubicBezTo>
                  <a:lnTo>
                    <a:pt x="164224" y="106467"/>
                  </a:lnTo>
                  <a:cubicBezTo>
                    <a:pt x="168034" y="104562"/>
                    <a:pt x="172320" y="103609"/>
                    <a:pt x="176606" y="103609"/>
                  </a:cubicBezTo>
                  <a:cubicBezTo>
                    <a:pt x="176987" y="103609"/>
                    <a:pt x="177273" y="103704"/>
                    <a:pt x="177559" y="103704"/>
                  </a:cubicBezTo>
                  <a:cubicBezTo>
                    <a:pt x="175082" y="95513"/>
                    <a:pt x="171558" y="87702"/>
                    <a:pt x="167367" y="80368"/>
                  </a:cubicBezTo>
                  <a:lnTo>
                    <a:pt x="249282" y="80368"/>
                  </a:lnTo>
                  <a:cubicBezTo>
                    <a:pt x="255378" y="80368"/>
                    <a:pt x="260426" y="75415"/>
                    <a:pt x="260426" y="69319"/>
                  </a:cubicBezTo>
                  <a:cubicBezTo>
                    <a:pt x="260521" y="38553"/>
                    <a:pt x="235471" y="13503"/>
                    <a:pt x="204705" y="13503"/>
                  </a:cubicBezTo>
                  <a:cubicBezTo>
                    <a:pt x="177844" y="13503"/>
                    <a:pt x="155461" y="32553"/>
                    <a:pt x="150127" y="57889"/>
                  </a:cubicBezTo>
                  <a:cubicBezTo>
                    <a:pt x="132125" y="39697"/>
                    <a:pt x="106407" y="27600"/>
                    <a:pt x="79642" y="25123"/>
                  </a:cubicBezTo>
                  <a:lnTo>
                    <a:pt x="69545" y="24171"/>
                  </a:lnTo>
                  <a:lnTo>
                    <a:pt x="69545" y="12836"/>
                  </a:lnTo>
                  <a:cubicBezTo>
                    <a:pt x="69545" y="11407"/>
                    <a:pt x="69069" y="9883"/>
                    <a:pt x="68021" y="8835"/>
                  </a:cubicBezTo>
                  <a:cubicBezTo>
                    <a:pt x="66116" y="6835"/>
                    <a:pt x="63068" y="6645"/>
                    <a:pt x="60973" y="8073"/>
                  </a:cubicBezTo>
                  <a:lnTo>
                    <a:pt x="9728" y="42173"/>
                  </a:lnTo>
                  <a:cubicBezTo>
                    <a:pt x="8776" y="42744"/>
                    <a:pt x="8014" y="43602"/>
                    <a:pt x="7633" y="44649"/>
                  </a:cubicBezTo>
                  <a:cubicBezTo>
                    <a:pt x="6490" y="47316"/>
                    <a:pt x="7442" y="50079"/>
                    <a:pt x="9538" y="51507"/>
                  </a:cubicBezTo>
                  <a:close/>
                </a:path>
              </a:pathLst>
            </a:custGeom>
            <a:grpFill/>
            <a:ln w="28575" cap="flat">
              <a:solidFill>
                <a:srgbClr val="002060"/>
              </a:solidFill>
              <a:prstDash val="solid"/>
              <a:miter/>
            </a:ln>
          </p:spPr>
          <p:txBody>
            <a:bodyPr rtlCol="0" anchor="ctr"/>
            <a:lstStyle/>
            <a:p>
              <a:endParaRPr lang="ko-KR" altLang="en-US"/>
            </a:p>
          </p:txBody>
        </p:sp>
      </p:grpSp>
      <p:grpSp>
        <p:nvGrpSpPr>
          <p:cNvPr id="38" name="그룹 175">
            <a:extLst>
              <a:ext uri="{FF2B5EF4-FFF2-40B4-BE49-F238E27FC236}">
                <a16:creationId xmlns:a16="http://schemas.microsoft.com/office/drawing/2014/main" id="{00FBFFD0-5058-BE5C-55D0-F8089A0F07ED}"/>
              </a:ext>
            </a:extLst>
          </p:cNvPr>
          <p:cNvGrpSpPr/>
          <p:nvPr/>
        </p:nvGrpSpPr>
        <p:grpSpPr>
          <a:xfrm>
            <a:off x="5573503" y="2017195"/>
            <a:ext cx="551800" cy="507236"/>
            <a:chOff x="8143534" y="5571196"/>
            <a:chExt cx="390525" cy="390525"/>
          </a:xfrm>
          <a:solidFill>
            <a:srgbClr val="002060"/>
          </a:solidFill>
        </p:grpSpPr>
        <p:sp>
          <p:nvSpPr>
            <p:cNvPr id="39" name="자유형: 도형 176">
              <a:extLst>
                <a:ext uri="{FF2B5EF4-FFF2-40B4-BE49-F238E27FC236}">
                  <a16:creationId xmlns:a16="http://schemas.microsoft.com/office/drawing/2014/main" id="{4F47A39B-F3DC-6735-1991-475ED2F8ADFC}"/>
                </a:ext>
              </a:extLst>
            </p:cNvPr>
            <p:cNvSpPr/>
            <p:nvPr/>
          </p:nvSpPr>
          <p:spPr>
            <a:xfrm>
              <a:off x="8143534" y="5571196"/>
              <a:ext cx="390525" cy="390525"/>
            </a:xfrm>
            <a:custGeom>
              <a:avLst/>
              <a:gdLst>
                <a:gd name="connsiteX0" fmla="*/ 386286 w 390525"/>
                <a:gd name="connsiteY0" fmla="*/ 171426 h 390525"/>
                <a:gd name="connsiteX1" fmla="*/ 374760 w 390525"/>
                <a:gd name="connsiteY1" fmla="*/ 148662 h 390525"/>
                <a:gd name="connsiteX2" fmla="*/ 341994 w 390525"/>
                <a:gd name="connsiteY2" fmla="*/ 120563 h 390525"/>
                <a:gd name="connsiteX3" fmla="*/ 341994 w 390525"/>
                <a:gd name="connsiteY3" fmla="*/ 40743 h 390525"/>
                <a:gd name="connsiteX4" fmla="*/ 330850 w 390525"/>
                <a:gd name="connsiteY4" fmla="*/ 29313 h 390525"/>
                <a:gd name="connsiteX5" fmla="*/ 286273 w 390525"/>
                <a:gd name="connsiteY5" fmla="*/ 29313 h 390525"/>
                <a:gd name="connsiteX6" fmla="*/ 275319 w 390525"/>
                <a:gd name="connsiteY6" fmla="*/ 40267 h 390525"/>
                <a:gd name="connsiteX7" fmla="*/ 275319 w 390525"/>
                <a:gd name="connsiteY7" fmla="*/ 63127 h 390525"/>
                <a:gd name="connsiteX8" fmla="*/ 219121 w 390525"/>
                <a:gd name="connsiteY8" fmla="*/ 15216 h 390525"/>
                <a:gd name="connsiteX9" fmla="*/ 175783 w 390525"/>
                <a:gd name="connsiteY9" fmla="*/ 15216 h 390525"/>
                <a:gd name="connsiteX10" fmla="*/ 18811 w 390525"/>
                <a:gd name="connsiteY10" fmla="*/ 148280 h 390525"/>
                <a:gd name="connsiteX11" fmla="*/ 15191 w 390525"/>
                <a:gd name="connsiteY11" fmla="*/ 195239 h 390525"/>
                <a:gd name="connsiteX12" fmla="*/ 51672 w 390525"/>
                <a:gd name="connsiteY12" fmla="*/ 204954 h 390525"/>
                <a:gd name="connsiteX13" fmla="*/ 51672 w 390525"/>
                <a:gd name="connsiteY13" fmla="*/ 374880 h 390525"/>
                <a:gd name="connsiteX14" fmla="*/ 62816 w 390525"/>
                <a:gd name="connsiteY14" fmla="*/ 386024 h 390525"/>
                <a:gd name="connsiteX15" fmla="*/ 330755 w 390525"/>
                <a:gd name="connsiteY15" fmla="*/ 386024 h 390525"/>
                <a:gd name="connsiteX16" fmla="*/ 341137 w 390525"/>
                <a:gd name="connsiteY16" fmla="*/ 375261 h 390525"/>
                <a:gd name="connsiteX17" fmla="*/ 341137 w 390525"/>
                <a:gd name="connsiteY17" fmla="*/ 205335 h 390525"/>
                <a:gd name="connsiteX18" fmla="*/ 378284 w 390525"/>
                <a:gd name="connsiteY18" fmla="*/ 195620 h 390525"/>
                <a:gd name="connsiteX19" fmla="*/ 386286 w 390525"/>
                <a:gd name="connsiteY19" fmla="*/ 171426 h 390525"/>
                <a:gd name="connsiteX20" fmla="*/ 297608 w 390525"/>
                <a:gd name="connsiteY20" fmla="*/ 51506 h 390525"/>
                <a:gd name="connsiteX21" fmla="*/ 319801 w 390525"/>
                <a:gd name="connsiteY21" fmla="*/ 51506 h 390525"/>
                <a:gd name="connsiteX22" fmla="*/ 319801 w 390525"/>
                <a:gd name="connsiteY22" fmla="*/ 101227 h 390525"/>
                <a:gd name="connsiteX23" fmla="*/ 297608 w 390525"/>
                <a:gd name="connsiteY23" fmla="*/ 82177 h 390525"/>
                <a:gd name="connsiteX24" fmla="*/ 297608 w 390525"/>
                <a:gd name="connsiteY24" fmla="*/ 51506 h 390525"/>
                <a:gd name="connsiteX25" fmla="*/ 242077 w 390525"/>
                <a:gd name="connsiteY25" fmla="*/ 363831 h 390525"/>
                <a:gd name="connsiteX26" fmla="*/ 151780 w 390525"/>
                <a:gd name="connsiteY26" fmla="*/ 363831 h 390525"/>
                <a:gd name="connsiteX27" fmla="*/ 151780 w 390525"/>
                <a:gd name="connsiteY27" fmla="*/ 275059 h 390525"/>
                <a:gd name="connsiteX28" fmla="*/ 242077 w 390525"/>
                <a:gd name="connsiteY28" fmla="*/ 275059 h 390525"/>
                <a:gd name="connsiteX29" fmla="*/ 242077 w 390525"/>
                <a:gd name="connsiteY29" fmla="*/ 363831 h 390525"/>
                <a:gd name="connsiteX30" fmla="*/ 319801 w 390525"/>
                <a:gd name="connsiteY30" fmla="*/ 363831 h 390525"/>
                <a:gd name="connsiteX31" fmla="*/ 264270 w 390525"/>
                <a:gd name="connsiteY31" fmla="*/ 363831 h 390525"/>
                <a:gd name="connsiteX32" fmla="*/ 264270 w 390525"/>
                <a:gd name="connsiteY32" fmla="*/ 263914 h 390525"/>
                <a:gd name="connsiteX33" fmla="*/ 253126 w 390525"/>
                <a:gd name="connsiteY33" fmla="*/ 252770 h 390525"/>
                <a:gd name="connsiteX34" fmla="*/ 140540 w 390525"/>
                <a:gd name="connsiteY34" fmla="*/ 252770 h 390525"/>
                <a:gd name="connsiteX35" fmla="*/ 129587 w 390525"/>
                <a:gd name="connsiteY35" fmla="*/ 263724 h 390525"/>
                <a:gd name="connsiteX36" fmla="*/ 129587 w 390525"/>
                <a:gd name="connsiteY36" fmla="*/ 363831 h 390525"/>
                <a:gd name="connsiteX37" fmla="*/ 74056 w 390525"/>
                <a:gd name="connsiteY37" fmla="*/ 363831 h 390525"/>
                <a:gd name="connsiteX38" fmla="*/ 74056 w 390525"/>
                <a:gd name="connsiteY38" fmla="*/ 189047 h 390525"/>
                <a:gd name="connsiteX39" fmla="*/ 197500 w 390525"/>
                <a:gd name="connsiteY39" fmla="*/ 84272 h 390525"/>
                <a:gd name="connsiteX40" fmla="*/ 319705 w 390525"/>
                <a:gd name="connsiteY40" fmla="*/ 188952 h 390525"/>
                <a:gd name="connsiteX41" fmla="*/ 319801 w 390525"/>
                <a:gd name="connsiteY41" fmla="*/ 363831 h 390525"/>
                <a:gd name="connsiteX42" fmla="*/ 319801 w 390525"/>
                <a:gd name="connsiteY42" fmla="*/ 363831 h 390525"/>
                <a:gd name="connsiteX43" fmla="*/ 361520 w 390525"/>
                <a:gd name="connsiteY43" fmla="*/ 181142 h 390525"/>
                <a:gd name="connsiteX44" fmla="*/ 345899 w 390525"/>
                <a:gd name="connsiteY44" fmla="*/ 182380 h 390525"/>
                <a:gd name="connsiteX45" fmla="*/ 204929 w 390525"/>
                <a:gd name="connsiteY45" fmla="*/ 61508 h 390525"/>
                <a:gd name="connsiteX46" fmla="*/ 190546 w 390525"/>
                <a:gd name="connsiteY46" fmla="*/ 61508 h 390525"/>
                <a:gd name="connsiteX47" fmla="*/ 48053 w 390525"/>
                <a:gd name="connsiteY47" fmla="*/ 182380 h 390525"/>
                <a:gd name="connsiteX48" fmla="*/ 32432 w 390525"/>
                <a:gd name="connsiteY48" fmla="*/ 181142 h 390525"/>
                <a:gd name="connsiteX49" fmla="*/ 33575 w 390525"/>
                <a:gd name="connsiteY49" fmla="*/ 165521 h 390525"/>
                <a:gd name="connsiteX50" fmla="*/ 190546 w 390525"/>
                <a:gd name="connsiteY50" fmla="*/ 32456 h 390525"/>
                <a:gd name="connsiteX51" fmla="*/ 205025 w 390525"/>
                <a:gd name="connsiteY51" fmla="*/ 32456 h 390525"/>
                <a:gd name="connsiteX52" fmla="*/ 360473 w 390525"/>
                <a:gd name="connsiteY52" fmla="*/ 165521 h 390525"/>
                <a:gd name="connsiteX53" fmla="*/ 361520 w 390525"/>
                <a:gd name="connsiteY53" fmla="*/ 181142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90525" h="390525">
                  <a:moveTo>
                    <a:pt x="386286" y="171426"/>
                  </a:moveTo>
                  <a:cubicBezTo>
                    <a:pt x="385619" y="162568"/>
                    <a:pt x="381523" y="154472"/>
                    <a:pt x="374760" y="148662"/>
                  </a:cubicBezTo>
                  <a:lnTo>
                    <a:pt x="341994" y="120563"/>
                  </a:lnTo>
                  <a:lnTo>
                    <a:pt x="341994" y="40743"/>
                  </a:lnTo>
                  <a:cubicBezTo>
                    <a:pt x="341994" y="34647"/>
                    <a:pt x="330850" y="29313"/>
                    <a:pt x="330850" y="29313"/>
                  </a:cubicBezTo>
                  <a:lnTo>
                    <a:pt x="286273" y="29313"/>
                  </a:lnTo>
                  <a:cubicBezTo>
                    <a:pt x="280177" y="29313"/>
                    <a:pt x="275319" y="34171"/>
                    <a:pt x="275319" y="40267"/>
                  </a:cubicBezTo>
                  <a:lnTo>
                    <a:pt x="275319" y="63127"/>
                  </a:lnTo>
                  <a:lnTo>
                    <a:pt x="219121" y="15216"/>
                  </a:lnTo>
                  <a:cubicBezTo>
                    <a:pt x="206549" y="4453"/>
                    <a:pt x="188356" y="4453"/>
                    <a:pt x="175783" y="15216"/>
                  </a:cubicBezTo>
                  <a:lnTo>
                    <a:pt x="18811" y="148280"/>
                  </a:lnTo>
                  <a:cubicBezTo>
                    <a:pt x="4904" y="160187"/>
                    <a:pt x="3094" y="181142"/>
                    <a:pt x="15191" y="195239"/>
                  </a:cubicBezTo>
                  <a:cubicBezTo>
                    <a:pt x="24430" y="205907"/>
                    <a:pt x="39099" y="209336"/>
                    <a:pt x="51672" y="204954"/>
                  </a:cubicBezTo>
                  <a:lnTo>
                    <a:pt x="51672" y="374880"/>
                  </a:lnTo>
                  <a:cubicBezTo>
                    <a:pt x="51672" y="380976"/>
                    <a:pt x="56625" y="386024"/>
                    <a:pt x="62816" y="386024"/>
                  </a:cubicBezTo>
                  <a:lnTo>
                    <a:pt x="330755" y="386024"/>
                  </a:lnTo>
                  <a:cubicBezTo>
                    <a:pt x="330755" y="386024"/>
                    <a:pt x="341899" y="381357"/>
                    <a:pt x="341137" y="375261"/>
                  </a:cubicBezTo>
                  <a:lnTo>
                    <a:pt x="341137" y="205335"/>
                  </a:lnTo>
                  <a:cubicBezTo>
                    <a:pt x="354853" y="209907"/>
                    <a:pt x="369331" y="206097"/>
                    <a:pt x="378284" y="195620"/>
                  </a:cubicBezTo>
                  <a:cubicBezTo>
                    <a:pt x="384190" y="188857"/>
                    <a:pt x="386952" y="180284"/>
                    <a:pt x="386286" y="171426"/>
                  </a:cubicBezTo>
                  <a:close/>
                  <a:moveTo>
                    <a:pt x="297608" y="51506"/>
                  </a:moveTo>
                  <a:lnTo>
                    <a:pt x="319801" y="51506"/>
                  </a:lnTo>
                  <a:lnTo>
                    <a:pt x="319801" y="101227"/>
                  </a:lnTo>
                  <a:lnTo>
                    <a:pt x="297608" y="82177"/>
                  </a:lnTo>
                  <a:lnTo>
                    <a:pt x="297608" y="51506"/>
                  </a:lnTo>
                  <a:close/>
                  <a:moveTo>
                    <a:pt x="242077" y="363831"/>
                  </a:moveTo>
                  <a:lnTo>
                    <a:pt x="151780" y="363831"/>
                  </a:lnTo>
                  <a:lnTo>
                    <a:pt x="151780" y="275059"/>
                  </a:lnTo>
                  <a:lnTo>
                    <a:pt x="242077" y="275059"/>
                  </a:lnTo>
                  <a:lnTo>
                    <a:pt x="242077" y="363831"/>
                  </a:lnTo>
                  <a:close/>
                  <a:moveTo>
                    <a:pt x="319801" y="363831"/>
                  </a:moveTo>
                  <a:lnTo>
                    <a:pt x="264270" y="363831"/>
                  </a:lnTo>
                  <a:lnTo>
                    <a:pt x="264270" y="263914"/>
                  </a:lnTo>
                  <a:cubicBezTo>
                    <a:pt x="264270" y="257818"/>
                    <a:pt x="259317" y="252770"/>
                    <a:pt x="253126" y="252770"/>
                  </a:cubicBezTo>
                  <a:lnTo>
                    <a:pt x="140540" y="252770"/>
                  </a:lnTo>
                  <a:cubicBezTo>
                    <a:pt x="134445" y="252770"/>
                    <a:pt x="129587" y="257628"/>
                    <a:pt x="129587" y="263724"/>
                  </a:cubicBezTo>
                  <a:lnTo>
                    <a:pt x="129587" y="363831"/>
                  </a:lnTo>
                  <a:lnTo>
                    <a:pt x="74056" y="363831"/>
                  </a:lnTo>
                  <a:lnTo>
                    <a:pt x="74056" y="189047"/>
                  </a:lnTo>
                  <a:lnTo>
                    <a:pt x="197500" y="84272"/>
                  </a:lnTo>
                  <a:lnTo>
                    <a:pt x="319705" y="188952"/>
                  </a:lnTo>
                  <a:lnTo>
                    <a:pt x="319801" y="363831"/>
                  </a:lnTo>
                  <a:lnTo>
                    <a:pt x="319801" y="363831"/>
                  </a:lnTo>
                  <a:close/>
                  <a:moveTo>
                    <a:pt x="361520" y="181142"/>
                  </a:moveTo>
                  <a:cubicBezTo>
                    <a:pt x="357615" y="185714"/>
                    <a:pt x="350567" y="186380"/>
                    <a:pt x="345899" y="182380"/>
                  </a:cubicBezTo>
                  <a:lnTo>
                    <a:pt x="204929" y="61508"/>
                  </a:lnTo>
                  <a:cubicBezTo>
                    <a:pt x="200834" y="57983"/>
                    <a:pt x="194643" y="57983"/>
                    <a:pt x="190546" y="61508"/>
                  </a:cubicBezTo>
                  <a:cubicBezTo>
                    <a:pt x="187499" y="64080"/>
                    <a:pt x="48624" y="181904"/>
                    <a:pt x="48053" y="182380"/>
                  </a:cubicBezTo>
                  <a:cubicBezTo>
                    <a:pt x="43386" y="186380"/>
                    <a:pt x="36337" y="185809"/>
                    <a:pt x="32432" y="181142"/>
                  </a:cubicBezTo>
                  <a:cubicBezTo>
                    <a:pt x="28431" y="176474"/>
                    <a:pt x="29003" y="169426"/>
                    <a:pt x="33575" y="165521"/>
                  </a:cubicBezTo>
                  <a:lnTo>
                    <a:pt x="190546" y="32456"/>
                  </a:lnTo>
                  <a:cubicBezTo>
                    <a:pt x="194737" y="28837"/>
                    <a:pt x="200834" y="28837"/>
                    <a:pt x="205025" y="32456"/>
                  </a:cubicBezTo>
                  <a:lnTo>
                    <a:pt x="360473" y="165521"/>
                  </a:lnTo>
                  <a:cubicBezTo>
                    <a:pt x="364949" y="169521"/>
                    <a:pt x="365521" y="176474"/>
                    <a:pt x="361520" y="181142"/>
                  </a:cubicBezTo>
                  <a:close/>
                </a:path>
              </a:pathLst>
            </a:custGeom>
            <a:grpFill/>
            <a:ln w="9525" cap="flat">
              <a:noFill/>
              <a:prstDash val="solid"/>
              <a:miter/>
            </a:ln>
          </p:spPr>
          <p:txBody>
            <a:bodyPr rtlCol="0" anchor="ctr"/>
            <a:lstStyle/>
            <a:p>
              <a:endParaRPr lang="ko-KR" altLang="en-US"/>
            </a:p>
          </p:txBody>
        </p:sp>
        <p:sp>
          <p:nvSpPr>
            <p:cNvPr id="40" name="자유형: 도형 177">
              <a:extLst>
                <a:ext uri="{FF2B5EF4-FFF2-40B4-BE49-F238E27FC236}">
                  <a16:creationId xmlns:a16="http://schemas.microsoft.com/office/drawing/2014/main" id="{B22C76CB-275D-4B16-B501-E311265F34EE}"/>
                </a:ext>
              </a:extLst>
            </p:cNvPr>
            <p:cNvSpPr/>
            <p:nvPr/>
          </p:nvSpPr>
          <p:spPr>
            <a:xfrm>
              <a:off x="8288170" y="5704332"/>
              <a:ext cx="95250" cy="95250"/>
            </a:xfrm>
            <a:custGeom>
              <a:avLst/>
              <a:gdLst>
                <a:gd name="connsiteX0" fmla="*/ 86296 w 95250"/>
                <a:gd name="connsiteY0" fmla="*/ 7144 h 95250"/>
                <a:gd name="connsiteX1" fmla="*/ 18097 w 95250"/>
                <a:gd name="connsiteY1" fmla="*/ 7144 h 95250"/>
                <a:gd name="connsiteX2" fmla="*/ 7144 w 95250"/>
                <a:gd name="connsiteY2" fmla="*/ 18097 h 95250"/>
                <a:gd name="connsiteX3" fmla="*/ 7144 w 95250"/>
                <a:gd name="connsiteY3" fmla="*/ 84867 h 95250"/>
                <a:gd name="connsiteX4" fmla="*/ 18288 w 95250"/>
                <a:gd name="connsiteY4" fmla="*/ 96012 h 95250"/>
                <a:gd name="connsiteX5" fmla="*/ 86391 w 95250"/>
                <a:gd name="connsiteY5" fmla="*/ 96012 h 95250"/>
                <a:gd name="connsiteX6" fmla="*/ 97536 w 95250"/>
                <a:gd name="connsiteY6" fmla="*/ 84867 h 95250"/>
                <a:gd name="connsiteX7" fmla="*/ 97536 w 95250"/>
                <a:gd name="connsiteY7" fmla="*/ 18288 h 95250"/>
                <a:gd name="connsiteX8" fmla="*/ 86296 w 95250"/>
                <a:gd name="connsiteY8" fmla="*/ 7144 h 95250"/>
                <a:gd name="connsiteX9" fmla="*/ 75247 w 95250"/>
                <a:gd name="connsiteY9" fmla="*/ 73723 h 95250"/>
                <a:gd name="connsiteX10" fmla="*/ 29337 w 95250"/>
                <a:gd name="connsiteY10" fmla="*/ 73723 h 95250"/>
                <a:gd name="connsiteX11" fmla="*/ 29337 w 95250"/>
                <a:gd name="connsiteY11" fmla="*/ 29337 h 95250"/>
                <a:gd name="connsiteX12" fmla="*/ 75247 w 95250"/>
                <a:gd name="connsiteY12" fmla="*/ 29337 h 95250"/>
                <a:gd name="connsiteX13" fmla="*/ 75247 w 95250"/>
                <a:gd name="connsiteY13" fmla="*/ 73723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250" h="95250">
                  <a:moveTo>
                    <a:pt x="86296" y="7144"/>
                  </a:moveTo>
                  <a:lnTo>
                    <a:pt x="18097" y="7144"/>
                  </a:lnTo>
                  <a:cubicBezTo>
                    <a:pt x="12001" y="7144"/>
                    <a:pt x="7144" y="12002"/>
                    <a:pt x="7144" y="18097"/>
                  </a:cubicBezTo>
                  <a:lnTo>
                    <a:pt x="7144" y="84867"/>
                  </a:lnTo>
                  <a:cubicBezTo>
                    <a:pt x="7144" y="90964"/>
                    <a:pt x="12096" y="96012"/>
                    <a:pt x="18288" y="96012"/>
                  </a:cubicBezTo>
                  <a:lnTo>
                    <a:pt x="86391" y="96012"/>
                  </a:lnTo>
                  <a:cubicBezTo>
                    <a:pt x="92487" y="96012"/>
                    <a:pt x="97536" y="91059"/>
                    <a:pt x="97536" y="84867"/>
                  </a:cubicBezTo>
                  <a:lnTo>
                    <a:pt x="97536" y="18288"/>
                  </a:lnTo>
                  <a:cubicBezTo>
                    <a:pt x="97441" y="12097"/>
                    <a:pt x="92487" y="7144"/>
                    <a:pt x="86296" y="7144"/>
                  </a:cubicBezTo>
                  <a:close/>
                  <a:moveTo>
                    <a:pt x="75247" y="73723"/>
                  </a:moveTo>
                  <a:lnTo>
                    <a:pt x="29337" y="73723"/>
                  </a:lnTo>
                  <a:lnTo>
                    <a:pt x="29337" y="29337"/>
                  </a:lnTo>
                  <a:lnTo>
                    <a:pt x="75247" y="29337"/>
                  </a:lnTo>
                  <a:lnTo>
                    <a:pt x="75247" y="73723"/>
                  </a:lnTo>
                  <a:close/>
                </a:path>
              </a:pathLst>
            </a:custGeom>
            <a:grpFill/>
            <a:ln w="9525" cap="flat">
              <a:noFill/>
              <a:prstDash val="solid"/>
              <a:miter/>
            </a:ln>
          </p:spPr>
          <p:txBody>
            <a:bodyPr rtlCol="0" anchor="ctr"/>
            <a:lstStyle/>
            <a:p>
              <a:endParaRPr lang="ko-KR" altLang="en-US"/>
            </a:p>
          </p:txBody>
        </p:sp>
        <p:sp>
          <p:nvSpPr>
            <p:cNvPr id="41" name="자유형: 도형 178">
              <a:extLst>
                <a:ext uri="{FF2B5EF4-FFF2-40B4-BE49-F238E27FC236}">
                  <a16:creationId xmlns:a16="http://schemas.microsoft.com/office/drawing/2014/main" id="{59FAC545-E3ED-49A8-3093-EF6366CE2605}"/>
                </a:ext>
              </a:extLst>
            </p:cNvPr>
            <p:cNvSpPr/>
            <p:nvPr/>
          </p:nvSpPr>
          <p:spPr>
            <a:xfrm>
              <a:off x="8333985" y="5861589"/>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443"/>
                    <a:pt x="24443" y="29432"/>
                    <a:pt x="18288" y="29432"/>
                  </a:cubicBezTo>
                  <a:cubicBezTo>
                    <a:pt x="12133" y="29432"/>
                    <a:pt x="7144" y="24443"/>
                    <a:pt x="7144" y="18288"/>
                  </a:cubicBezTo>
                  <a:cubicBezTo>
                    <a:pt x="7144" y="12133"/>
                    <a:pt x="12133" y="7144"/>
                    <a:pt x="18288" y="7144"/>
                  </a:cubicBezTo>
                  <a:cubicBezTo>
                    <a:pt x="24443" y="7144"/>
                    <a:pt x="29432" y="12133"/>
                    <a:pt x="29432" y="18288"/>
                  </a:cubicBezTo>
                  <a:close/>
                </a:path>
              </a:pathLst>
            </a:custGeom>
            <a:grpFill/>
            <a:ln w="9525" cap="flat">
              <a:noFill/>
              <a:prstDash val="solid"/>
              <a:miter/>
            </a:ln>
          </p:spPr>
          <p:txBody>
            <a:bodyPr rtlCol="0" anchor="ctr"/>
            <a:lstStyle/>
            <a:p>
              <a:endParaRPr lang="ko-KR" altLang="en-US"/>
            </a:p>
          </p:txBody>
        </p:sp>
      </p:grpSp>
      <p:grpSp>
        <p:nvGrpSpPr>
          <p:cNvPr id="42" name="그룹 421">
            <a:extLst>
              <a:ext uri="{FF2B5EF4-FFF2-40B4-BE49-F238E27FC236}">
                <a16:creationId xmlns:a16="http://schemas.microsoft.com/office/drawing/2014/main" id="{BF659F49-7236-717E-2345-BC4DB8445D8F}"/>
              </a:ext>
            </a:extLst>
          </p:cNvPr>
          <p:cNvGrpSpPr/>
          <p:nvPr/>
        </p:nvGrpSpPr>
        <p:grpSpPr>
          <a:xfrm>
            <a:off x="759901" y="2030726"/>
            <a:ext cx="644058" cy="449248"/>
            <a:chOff x="7463066" y="2241184"/>
            <a:chExt cx="389716" cy="380715"/>
          </a:xfrm>
          <a:solidFill>
            <a:schemeClr val="bg1"/>
          </a:solidFill>
        </p:grpSpPr>
        <p:sp>
          <p:nvSpPr>
            <p:cNvPr id="43" name="자유형: 도형 422">
              <a:extLst>
                <a:ext uri="{FF2B5EF4-FFF2-40B4-BE49-F238E27FC236}">
                  <a16:creationId xmlns:a16="http://schemas.microsoft.com/office/drawing/2014/main" id="{36FA1DE6-AD97-377C-8D78-574606CAF3F7}"/>
                </a:ext>
              </a:extLst>
            </p:cNvPr>
            <p:cNvSpPr/>
            <p:nvPr/>
          </p:nvSpPr>
          <p:spPr>
            <a:xfrm>
              <a:off x="7681332" y="2241184"/>
              <a:ext cx="171450" cy="161925"/>
            </a:xfrm>
            <a:custGeom>
              <a:avLst/>
              <a:gdLst>
                <a:gd name="connsiteX0" fmla="*/ 165925 w 171450"/>
                <a:gd name="connsiteY0" fmla="*/ 105966 h 161925"/>
                <a:gd name="connsiteX1" fmla="*/ 70390 w 171450"/>
                <a:gd name="connsiteY1" fmla="*/ 10430 h 161925"/>
                <a:gd name="connsiteX2" fmla="*/ 54673 w 171450"/>
                <a:gd name="connsiteY2" fmla="*/ 10430 h 161925"/>
                <a:gd name="connsiteX3" fmla="*/ 7144 w 171450"/>
                <a:gd name="connsiteY3" fmla="*/ 57960 h 161925"/>
                <a:gd name="connsiteX4" fmla="*/ 55340 w 171450"/>
                <a:gd name="connsiteY4" fmla="*/ 83201 h 161925"/>
                <a:gd name="connsiteX5" fmla="*/ 129921 w 171450"/>
                <a:gd name="connsiteY5" fmla="*/ 157782 h 161925"/>
                <a:gd name="connsiteX6" fmla="*/ 165925 w 171450"/>
                <a:gd name="connsiteY6" fmla="*/ 121777 h 161925"/>
                <a:gd name="connsiteX7" fmla="*/ 165925 w 171450"/>
                <a:gd name="connsiteY7" fmla="*/ 105966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50" h="161925">
                  <a:moveTo>
                    <a:pt x="165925" y="105966"/>
                  </a:moveTo>
                  <a:lnTo>
                    <a:pt x="70390" y="10430"/>
                  </a:lnTo>
                  <a:cubicBezTo>
                    <a:pt x="66008" y="6048"/>
                    <a:pt x="58960" y="6048"/>
                    <a:pt x="54673" y="10430"/>
                  </a:cubicBezTo>
                  <a:lnTo>
                    <a:pt x="7144" y="57960"/>
                  </a:lnTo>
                  <a:cubicBezTo>
                    <a:pt x="25241" y="61198"/>
                    <a:pt x="42005" y="69866"/>
                    <a:pt x="55340" y="83201"/>
                  </a:cubicBezTo>
                  <a:lnTo>
                    <a:pt x="129921" y="157782"/>
                  </a:lnTo>
                  <a:lnTo>
                    <a:pt x="165925" y="121777"/>
                  </a:lnTo>
                  <a:cubicBezTo>
                    <a:pt x="170307" y="117396"/>
                    <a:pt x="170307" y="110347"/>
                    <a:pt x="165925" y="105966"/>
                  </a:cubicBezTo>
                  <a:close/>
                </a:path>
              </a:pathLst>
            </a:custGeom>
            <a:grpFill/>
            <a:ln w="28575" cap="flat">
              <a:solidFill>
                <a:srgbClr val="002060"/>
              </a:solidFill>
              <a:prstDash val="solid"/>
              <a:miter/>
            </a:ln>
          </p:spPr>
          <p:txBody>
            <a:bodyPr rtlCol="0" anchor="ctr"/>
            <a:lstStyle/>
            <a:p>
              <a:endParaRPr lang="ko-KR" altLang="en-US"/>
            </a:p>
          </p:txBody>
        </p:sp>
        <p:sp>
          <p:nvSpPr>
            <p:cNvPr id="44" name="자유형: 도형 423">
              <a:extLst>
                <a:ext uri="{FF2B5EF4-FFF2-40B4-BE49-F238E27FC236}">
                  <a16:creationId xmlns:a16="http://schemas.microsoft.com/office/drawing/2014/main" id="{1FF2B2C6-7298-32A3-5B0E-707E2D8F925B}"/>
                </a:ext>
              </a:extLst>
            </p:cNvPr>
            <p:cNvSpPr/>
            <p:nvPr/>
          </p:nvSpPr>
          <p:spPr>
            <a:xfrm>
              <a:off x="7463066" y="2241565"/>
              <a:ext cx="342900" cy="352425"/>
            </a:xfrm>
            <a:custGeom>
              <a:avLst/>
              <a:gdLst>
                <a:gd name="connsiteX0" fmla="*/ 257985 w 342900"/>
                <a:gd name="connsiteY0" fmla="*/ 98917 h 352425"/>
                <a:gd name="connsiteX1" fmla="*/ 209312 w 342900"/>
                <a:gd name="connsiteY1" fmla="*/ 78819 h 352425"/>
                <a:gd name="connsiteX2" fmla="*/ 190071 w 342900"/>
                <a:gd name="connsiteY2" fmla="*/ 78819 h 352425"/>
                <a:gd name="connsiteX3" fmla="*/ 121682 w 342900"/>
                <a:gd name="connsiteY3" fmla="*/ 10430 h 352425"/>
                <a:gd name="connsiteX4" fmla="*/ 105966 w 342900"/>
                <a:gd name="connsiteY4" fmla="*/ 10430 h 352425"/>
                <a:gd name="connsiteX5" fmla="*/ 10430 w 342900"/>
                <a:gd name="connsiteY5" fmla="*/ 105966 h 352425"/>
                <a:gd name="connsiteX6" fmla="*/ 10430 w 342900"/>
                <a:gd name="connsiteY6" fmla="*/ 121682 h 352425"/>
                <a:gd name="connsiteX7" fmla="*/ 66818 w 342900"/>
                <a:gd name="connsiteY7" fmla="*/ 178070 h 352425"/>
                <a:gd name="connsiteX8" fmla="*/ 66818 w 342900"/>
                <a:gd name="connsiteY8" fmla="*/ 220837 h 352425"/>
                <a:gd name="connsiteX9" fmla="*/ 99012 w 342900"/>
                <a:gd name="connsiteY9" fmla="*/ 188643 h 352425"/>
                <a:gd name="connsiteX10" fmla="*/ 131683 w 342900"/>
                <a:gd name="connsiteY10" fmla="*/ 175117 h 352425"/>
                <a:gd name="connsiteX11" fmla="*/ 164354 w 342900"/>
                <a:gd name="connsiteY11" fmla="*/ 188643 h 352425"/>
                <a:gd name="connsiteX12" fmla="*/ 177784 w 342900"/>
                <a:gd name="connsiteY12" fmla="*/ 218646 h 352425"/>
                <a:gd name="connsiteX13" fmla="*/ 192167 w 342900"/>
                <a:gd name="connsiteY13" fmla="*/ 228457 h 352425"/>
                <a:gd name="connsiteX14" fmla="*/ 205597 w 342900"/>
                <a:gd name="connsiteY14" fmla="*/ 258461 h 352425"/>
                <a:gd name="connsiteX15" fmla="*/ 219980 w 342900"/>
                <a:gd name="connsiteY15" fmla="*/ 268272 h 352425"/>
                <a:gd name="connsiteX16" fmla="*/ 232172 w 342900"/>
                <a:gd name="connsiteY16" fmla="*/ 289893 h 352425"/>
                <a:gd name="connsiteX17" fmla="*/ 253794 w 342900"/>
                <a:gd name="connsiteY17" fmla="*/ 302085 h 352425"/>
                <a:gd name="connsiteX18" fmla="*/ 267319 w 342900"/>
                <a:gd name="connsiteY18" fmla="*/ 334756 h 352425"/>
                <a:gd name="connsiteX19" fmla="*/ 262843 w 342900"/>
                <a:gd name="connsiteY19" fmla="*/ 354568 h 352425"/>
                <a:gd name="connsiteX20" fmla="*/ 279797 w 342900"/>
                <a:gd name="connsiteY20" fmla="*/ 345615 h 352425"/>
                <a:gd name="connsiteX21" fmla="*/ 287036 w 342900"/>
                <a:gd name="connsiteY21" fmla="*/ 310944 h 352425"/>
                <a:gd name="connsiteX22" fmla="*/ 304943 w 342900"/>
                <a:gd name="connsiteY22" fmla="*/ 269129 h 352425"/>
                <a:gd name="connsiteX23" fmla="*/ 322850 w 342900"/>
                <a:gd name="connsiteY23" fmla="*/ 227314 h 352425"/>
                <a:gd name="connsiteX24" fmla="*/ 333518 w 342900"/>
                <a:gd name="connsiteY24" fmla="*/ 174641 h 352425"/>
                <a:gd name="connsiteX25" fmla="*/ 257985 w 342900"/>
                <a:gd name="connsiteY25" fmla="*/ 98917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42900" h="352425">
                  <a:moveTo>
                    <a:pt x="257985" y="98917"/>
                  </a:moveTo>
                  <a:cubicBezTo>
                    <a:pt x="245031" y="85963"/>
                    <a:pt x="227695" y="78819"/>
                    <a:pt x="209312" y="78819"/>
                  </a:cubicBezTo>
                  <a:lnTo>
                    <a:pt x="190071" y="78819"/>
                  </a:lnTo>
                  <a:lnTo>
                    <a:pt x="121682" y="10430"/>
                  </a:lnTo>
                  <a:cubicBezTo>
                    <a:pt x="117300" y="6048"/>
                    <a:pt x="110252" y="6048"/>
                    <a:pt x="105966" y="10430"/>
                  </a:cubicBezTo>
                  <a:lnTo>
                    <a:pt x="10430" y="105966"/>
                  </a:lnTo>
                  <a:cubicBezTo>
                    <a:pt x="6048" y="110347"/>
                    <a:pt x="6048" y="117396"/>
                    <a:pt x="10430" y="121682"/>
                  </a:cubicBezTo>
                  <a:lnTo>
                    <a:pt x="66818" y="178070"/>
                  </a:lnTo>
                  <a:lnTo>
                    <a:pt x="66818" y="220837"/>
                  </a:lnTo>
                  <a:lnTo>
                    <a:pt x="99012" y="188643"/>
                  </a:lnTo>
                  <a:cubicBezTo>
                    <a:pt x="107775" y="179880"/>
                    <a:pt x="119301" y="175117"/>
                    <a:pt x="131683" y="175117"/>
                  </a:cubicBezTo>
                  <a:cubicBezTo>
                    <a:pt x="143971" y="175117"/>
                    <a:pt x="155591" y="179880"/>
                    <a:pt x="164354" y="188643"/>
                  </a:cubicBezTo>
                  <a:cubicBezTo>
                    <a:pt x="172641" y="196929"/>
                    <a:pt x="177118" y="207693"/>
                    <a:pt x="177784" y="218646"/>
                  </a:cubicBezTo>
                  <a:cubicBezTo>
                    <a:pt x="183118" y="220932"/>
                    <a:pt x="187976" y="224266"/>
                    <a:pt x="192167" y="228457"/>
                  </a:cubicBezTo>
                  <a:cubicBezTo>
                    <a:pt x="200454" y="236744"/>
                    <a:pt x="204930" y="247507"/>
                    <a:pt x="205597" y="258461"/>
                  </a:cubicBezTo>
                  <a:cubicBezTo>
                    <a:pt x="210931" y="260747"/>
                    <a:pt x="215789" y="264081"/>
                    <a:pt x="219980" y="268272"/>
                  </a:cubicBezTo>
                  <a:cubicBezTo>
                    <a:pt x="226172" y="274463"/>
                    <a:pt x="230172" y="281892"/>
                    <a:pt x="232172" y="289893"/>
                  </a:cubicBezTo>
                  <a:cubicBezTo>
                    <a:pt x="240268" y="291894"/>
                    <a:pt x="247698" y="296085"/>
                    <a:pt x="253794" y="302085"/>
                  </a:cubicBezTo>
                  <a:cubicBezTo>
                    <a:pt x="262462" y="310848"/>
                    <a:pt x="267319" y="322374"/>
                    <a:pt x="267319" y="334756"/>
                  </a:cubicBezTo>
                  <a:cubicBezTo>
                    <a:pt x="267319" y="341709"/>
                    <a:pt x="265795" y="348472"/>
                    <a:pt x="262843" y="354568"/>
                  </a:cubicBezTo>
                  <a:cubicBezTo>
                    <a:pt x="269034" y="353425"/>
                    <a:pt x="275035" y="350472"/>
                    <a:pt x="279797" y="345615"/>
                  </a:cubicBezTo>
                  <a:cubicBezTo>
                    <a:pt x="294275" y="331137"/>
                    <a:pt x="288084" y="313706"/>
                    <a:pt x="287036" y="310944"/>
                  </a:cubicBezTo>
                  <a:cubicBezTo>
                    <a:pt x="304086" y="304086"/>
                    <a:pt x="311230" y="285131"/>
                    <a:pt x="304943" y="269129"/>
                  </a:cubicBezTo>
                  <a:cubicBezTo>
                    <a:pt x="319421" y="263319"/>
                    <a:pt x="330089" y="245793"/>
                    <a:pt x="322850" y="227314"/>
                  </a:cubicBezTo>
                  <a:cubicBezTo>
                    <a:pt x="344091" y="218742"/>
                    <a:pt x="349901" y="190929"/>
                    <a:pt x="333518" y="174641"/>
                  </a:cubicBezTo>
                  <a:lnTo>
                    <a:pt x="257985" y="98917"/>
                  </a:lnTo>
                  <a:close/>
                </a:path>
              </a:pathLst>
            </a:custGeom>
            <a:grpFill/>
            <a:ln w="28575" cap="flat">
              <a:solidFill>
                <a:srgbClr val="002060"/>
              </a:solidFill>
              <a:prstDash val="solid"/>
              <a:miter/>
            </a:ln>
          </p:spPr>
          <p:txBody>
            <a:bodyPr rtlCol="0" anchor="ctr"/>
            <a:lstStyle/>
            <a:p>
              <a:endParaRPr lang="ko-KR" altLang="en-US"/>
            </a:p>
          </p:txBody>
        </p:sp>
        <p:sp>
          <p:nvSpPr>
            <p:cNvPr id="45" name="자유형: 도형 424">
              <a:extLst>
                <a:ext uri="{FF2B5EF4-FFF2-40B4-BE49-F238E27FC236}">
                  <a16:creationId xmlns:a16="http://schemas.microsoft.com/office/drawing/2014/main" id="{A103CD62-7BFD-C6A2-AE51-13EB040BECC7}"/>
                </a:ext>
              </a:extLst>
            </p:cNvPr>
            <p:cNvSpPr/>
            <p:nvPr/>
          </p:nvSpPr>
          <p:spPr>
            <a:xfrm>
              <a:off x="7533932" y="2431399"/>
              <a:ext cx="180975" cy="190500"/>
            </a:xfrm>
            <a:custGeom>
              <a:avLst/>
              <a:gdLst>
                <a:gd name="connsiteX0" fmla="*/ 133303 w 180975"/>
                <a:gd name="connsiteY0" fmla="*/ 127587 h 190500"/>
                <a:gd name="connsiteX1" fmla="*/ 133303 w 180975"/>
                <a:gd name="connsiteY1" fmla="*/ 93774 h 190500"/>
                <a:gd name="connsiteX2" fmla="*/ 99489 w 180975"/>
                <a:gd name="connsiteY2" fmla="*/ 93774 h 190500"/>
                <a:gd name="connsiteX3" fmla="*/ 105489 w 180975"/>
                <a:gd name="connsiteY3" fmla="*/ 87773 h 190500"/>
                <a:gd name="connsiteX4" fmla="*/ 105489 w 180975"/>
                <a:gd name="connsiteY4" fmla="*/ 53959 h 190500"/>
                <a:gd name="connsiteX5" fmla="*/ 71676 w 180975"/>
                <a:gd name="connsiteY5" fmla="*/ 53959 h 190500"/>
                <a:gd name="connsiteX6" fmla="*/ 77677 w 180975"/>
                <a:gd name="connsiteY6" fmla="*/ 47958 h 190500"/>
                <a:gd name="connsiteX7" fmla="*/ 77677 w 180975"/>
                <a:gd name="connsiteY7" fmla="*/ 14145 h 190500"/>
                <a:gd name="connsiteX8" fmla="*/ 43863 w 180975"/>
                <a:gd name="connsiteY8" fmla="*/ 14145 h 190500"/>
                <a:gd name="connsiteX9" fmla="*/ 14145 w 180975"/>
                <a:gd name="connsiteY9" fmla="*/ 43863 h 190500"/>
                <a:gd name="connsiteX10" fmla="*/ 14145 w 180975"/>
                <a:gd name="connsiteY10" fmla="*/ 77676 h 190500"/>
                <a:gd name="connsiteX11" fmla="*/ 47959 w 180975"/>
                <a:gd name="connsiteY11" fmla="*/ 77676 h 190500"/>
                <a:gd name="connsiteX12" fmla="*/ 47959 w 180975"/>
                <a:gd name="connsiteY12" fmla="*/ 111490 h 190500"/>
                <a:gd name="connsiteX13" fmla="*/ 81772 w 180975"/>
                <a:gd name="connsiteY13" fmla="*/ 111490 h 190500"/>
                <a:gd name="connsiteX14" fmla="*/ 81772 w 180975"/>
                <a:gd name="connsiteY14" fmla="*/ 145304 h 190500"/>
                <a:gd name="connsiteX15" fmla="*/ 115586 w 180975"/>
                <a:gd name="connsiteY15" fmla="*/ 145304 h 190500"/>
                <a:gd name="connsiteX16" fmla="*/ 115586 w 180975"/>
                <a:gd name="connsiteY16" fmla="*/ 179118 h 190500"/>
                <a:gd name="connsiteX17" fmla="*/ 149400 w 180975"/>
                <a:gd name="connsiteY17" fmla="*/ 179118 h 190500"/>
                <a:gd name="connsiteX18" fmla="*/ 167212 w 180975"/>
                <a:gd name="connsiteY18" fmla="*/ 161306 h 190500"/>
                <a:gd name="connsiteX19" fmla="*/ 167212 w 180975"/>
                <a:gd name="connsiteY19" fmla="*/ 127492 h 190500"/>
                <a:gd name="connsiteX20" fmla="*/ 133303 w 180975"/>
                <a:gd name="connsiteY20" fmla="*/ 127587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0975" h="190500">
                  <a:moveTo>
                    <a:pt x="133303" y="127587"/>
                  </a:moveTo>
                  <a:cubicBezTo>
                    <a:pt x="142637" y="118253"/>
                    <a:pt x="142637" y="103108"/>
                    <a:pt x="133303" y="93774"/>
                  </a:cubicBezTo>
                  <a:cubicBezTo>
                    <a:pt x="123968" y="84439"/>
                    <a:pt x="108823" y="84439"/>
                    <a:pt x="99489" y="93774"/>
                  </a:cubicBezTo>
                  <a:lnTo>
                    <a:pt x="105489" y="87773"/>
                  </a:lnTo>
                  <a:cubicBezTo>
                    <a:pt x="114824" y="78438"/>
                    <a:pt x="114824" y="63294"/>
                    <a:pt x="105489" y="53959"/>
                  </a:cubicBezTo>
                  <a:cubicBezTo>
                    <a:pt x="96155" y="44625"/>
                    <a:pt x="81010" y="44625"/>
                    <a:pt x="71676" y="53959"/>
                  </a:cubicBezTo>
                  <a:lnTo>
                    <a:pt x="77677" y="47958"/>
                  </a:lnTo>
                  <a:cubicBezTo>
                    <a:pt x="87011" y="38624"/>
                    <a:pt x="87011" y="23479"/>
                    <a:pt x="77677" y="14145"/>
                  </a:cubicBezTo>
                  <a:cubicBezTo>
                    <a:pt x="68342" y="4810"/>
                    <a:pt x="53197" y="4810"/>
                    <a:pt x="43863" y="14145"/>
                  </a:cubicBezTo>
                  <a:lnTo>
                    <a:pt x="14145" y="43863"/>
                  </a:lnTo>
                  <a:cubicBezTo>
                    <a:pt x="4810" y="53197"/>
                    <a:pt x="4810" y="68342"/>
                    <a:pt x="14145" y="77676"/>
                  </a:cubicBezTo>
                  <a:cubicBezTo>
                    <a:pt x="23479" y="87011"/>
                    <a:pt x="38624" y="87011"/>
                    <a:pt x="47959" y="77676"/>
                  </a:cubicBezTo>
                  <a:cubicBezTo>
                    <a:pt x="38624" y="87011"/>
                    <a:pt x="38624" y="102156"/>
                    <a:pt x="47959" y="111490"/>
                  </a:cubicBezTo>
                  <a:cubicBezTo>
                    <a:pt x="57293" y="120825"/>
                    <a:pt x="72438" y="120825"/>
                    <a:pt x="81772" y="111490"/>
                  </a:cubicBezTo>
                  <a:cubicBezTo>
                    <a:pt x="72438" y="120825"/>
                    <a:pt x="72438" y="135969"/>
                    <a:pt x="81772" y="145304"/>
                  </a:cubicBezTo>
                  <a:cubicBezTo>
                    <a:pt x="91107" y="154638"/>
                    <a:pt x="106252" y="154638"/>
                    <a:pt x="115586" y="145304"/>
                  </a:cubicBezTo>
                  <a:cubicBezTo>
                    <a:pt x="106252" y="154638"/>
                    <a:pt x="106252" y="169783"/>
                    <a:pt x="115586" y="179118"/>
                  </a:cubicBezTo>
                  <a:cubicBezTo>
                    <a:pt x="124921" y="188452"/>
                    <a:pt x="140065" y="188452"/>
                    <a:pt x="149400" y="179118"/>
                  </a:cubicBezTo>
                  <a:lnTo>
                    <a:pt x="167212" y="161306"/>
                  </a:lnTo>
                  <a:cubicBezTo>
                    <a:pt x="176546" y="151971"/>
                    <a:pt x="176546" y="136827"/>
                    <a:pt x="167212" y="127492"/>
                  </a:cubicBezTo>
                  <a:cubicBezTo>
                    <a:pt x="157782" y="118253"/>
                    <a:pt x="142637" y="118253"/>
                    <a:pt x="133303" y="127587"/>
                  </a:cubicBezTo>
                  <a:close/>
                </a:path>
              </a:pathLst>
            </a:custGeom>
            <a:grpFill/>
            <a:ln w="28575" cap="flat">
              <a:solidFill>
                <a:srgbClr val="002060"/>
              </a:solidFill>
              <a:prstDash val="solid"/>
              <a:miter/>
            </a:ln>
          </p:spPr>
          <p:txBody>
            <a:bodyPr rtlCol="0" anchor="ctr"/>
            <a:lstStyle/>
            <a:p>
              <a:endParaRPr lang="ko-KR" altLang="en-US"/>
            </a:p>
          </p:txBody>
        </p:sp>
      </p:grpSp>
      <p:sp>
        <p:nvSpPr>
          <p:cNvPr id="3" name="직사각형 5">
            <a:extLst>
              <a:ext uri="{FF2B5EF4-FFF2-40B4-BE49-F238E27FC236}">
                <a16:creationId xmlns:a16="http://schemas.microsoft.com/office/drawing/2014/main" id="{EB61FEA8-F133-85DE-730F-6BF6204D392B}"/>
              </a:ext>
            </a:extLst>
          </p:cNvPr>
          <p:cNvSpPr/>
          <p:nvPr/>
        </p:nvSpPr>
        <p:spPr>
          <a:xfrm>
            <a:off x="4806239" y="3147921"/>
            <a:ext cx="2086328" cy="523220"/>
          </a:xfrm>
          <a:prstGeom prst="rect">
            <a:avLst/>
          </a:prstGeom>
          <a:noFill/>
        </p:spPr>
        <p:txBody>
          <a:bodyPr wrap="square" rtlCol="0">
            <a:spAutoFit/>
          </a:bodyPr>
          <a:lstStyle/>
          <a:p>
            <a:pPr algn="ctr"/>
            <a:r>
              <a:rPr lang="en-US" altLang="ko-KR" sz="1400" b="1" dirty="0">
                <a:solidFill>
                  <a:srgbClr val="414042"/>
                </a:solidFill>
              </a:rPr>
              <a:t>Development at SW 3 Ave</a:t>
            </a:r>
          </a:p>
        </p:txBody>
      </p:sp>
      <p:grpSp>
        <p:nvGrpSpPr>
          <p:cNvPr id="4" name="그룹 175">
            <a:extLst>
              <a:ext uri="{FF2B5EF4-FFF2-40B4-BE49-F238E27FC236}">
                <a16:creationId xmlns:a16="http://schemas.microsoft.com/office/drawing/2014/main" id="{1ACD5E65-6787-F565-54F5-F05F566EC73F}"/>
              </a:ext>
            </a:extLst>
          </p:cNvPr>
          <p:cNvGrpSpPr/>
          <p:nvPr/>
        </p:nvGrpSpPr>
        <p:grpSpPr>
          <a:xfrm>
            <a:off x="10222206" y="2050928"/>
            <a:ext cx="551800" cy="507236"/>
            <a:chOff x="8143534" y="5571196"/>
            <a:chExt cx="390525" cy="390525"/>
          </a:xfrm>
          <a:solidFill>
            <a:srgbClr val="002060"/>
          </a:solidFill>
        </p:grpSpPr>
        <p:sp>
          <p:nvSpPr>
            <p:cNvPr id="16" name="자유형: 도형 176">
              <a:extLst>
                <a:ext uri="{FF2B5EF4-FFF2-40B4-BE49-F238E27FC236}">
                  <a16:creationId xmlns:a16="http://schemas.microsoft.com/office/drawing/2014/main" id="{15CF557B-37FE-A1AC-2E5A-C379935442D6}"/>
                </a:ext>
              </a:extLst>
            </p:cNvPr>
            <p:cNvSpPr/>
            <p:nvPr/>
          </p:nvSpPr>
          <p:spPr>
            <a:xfrm>
              <a:off x="8143534" y="5571196"/>
              <a:ext cx="390525" cy="390525"/>
            </a:xfrm>
            <a:custGeom>
              <a:avLst/>
              <a:gdLst>
                <a:gd name="connsiteX0" fmla="*/ 386286 w 390525"/>
                <a:gd name="connsiteY0" fmla="*/ 171426 h 390525"/>
                <a:gd name="connsiteX1" fmla="*/ 374760 w 390525"/>
                <a:gd name="connsiteY1" fmla="*/ 148662 h 390525"/>
                <a:gd name="connsiteX2" fmla="*/ 341994 w 390525"/>
                <a:gd name="connsiteY2" fmla="*/ 120563 h 390525"/>
                <a:gd name="connsiteX3" fmla="*/ 341994 w 390525"/>
                <a:gd name="connsiteY3" fmla="*/ 40743 h 390525"/>
                <a:gd name="connsiteX4" fmla="*/ 330850 w 390525"/>
                <a:gd name="connsiteY4" fmla="*/ 29313 h 390525"/>
                <a:gd name="connsiteX5" fmla="*/ 286273 w 390525"/>
                <a:gd name="connsiteY5" fmla="*/ 29313 h 390525"/>
                <a:gd name="connsiteX6" fmla="*/ 275319 w 390525"/>
                <a:gd name="connsiteY6" fmla="*/ 40267 h 390525"/>
                <a:gd name="connsiteX7" fmla="*/ 275319 w 390525"/>
                <a:gd name="connsiteY7" fmla="*/ 63127 h 390525"/>
                <a:gd name="connsiteX8" fmla="*/ 219121 w 390525"/>
                <a:gd name="connsiteY8" fmla="*/ 15216 h 390525"/>
                <a:gd name="connsiteX9" fmla="*/ 175783 w 390525"/>
                <a:gd name="connsiteY9" fmla="*/ 15216 h 390525"/>
                <a:gd name="connsiteX10" fmla="*/ 18811 w 390525"/>
                <a:gd name="connsiteY10" fmla="*/ 148280 h 390525"/>
                <a:gd name="connsiteX11" fmla="*/ 15191 w 390525"/>
                <a:gd name="connsiteY11" fmla="*/ 195239 h 390525"/>
                <a:gd name="connsiteX12" fmla="*/ 51672 w 390525"/>
                <a:gd name="connsiteY12" fmla="*/ 204954 h 390525"/>
                <a:gd name="connsiteX13" fmla="*/ 51672 w 390525"/>
                <a:gd name="connsiteY13" fmla="*/ 374880 h 390525"/>
                <a:gd name="connsiteX14" fmla="*/ 62816 w 390525"/>
                <a:gd name="connsiteY14" fmla="*/ 386024 h 390525"/>
                <a:gd name="connsiteX15" fmla="*/ 330755 w 390525"/>
                <a:gd name="connsiteY15" fmla="*/ 386024 h 390525"/>
                <a:gd name="connsiteX16" fmla="*/ 341137 w 390525"/>
                <a:gd name="connsiteY16" fmla="*/ 375261 h 390525"/>
                <a:gd name="connsiteX17" fmla="*/ 341137 w 390525"/>
                <a:gd name="connsiteY17" fmla="*/ 205335 h 390525"/>
                <a:gd name="connsiteX18" fmla="*/ 378284 w 390525"/>
                <a:gd name="connsiteY18" fmla="*/ 195620 h 390525"/>
                <a:gd name="connsiteX19" fmla="*/ 386286 w 390525"/>
                <a:gd name="connsiteY19" fmla="*/ 171426 h 390525"/>
                <a:gd name="connsiteX20" fmla="*/ 297608 w 390525"/>
                <a:gd name="connsiteY20" fmla="*/ 51506 h 390525"/>
                <a:gd name="connsiteX21" fmla="*/ 319801 w 390525"/>
                <a:gd name="connsiteY21" fmla="*/ 51506 h 390525"/>
                <a:gd name="connsiteX22" fmla="*/ 319801 w 390525"/>
                <a:gd name="connsiteY22" fmla="*/ 101227 h 390525"/>
                <a:gd name="connsiteX23" fmla="*/ 297608 w 390525"/>
                <a:gd name="connsiteY23" fmla="*/ 82177 h 390525"/>
                <a:gd name="connsiteX24" fmla="*/ 297608 w 390525"/>
                <a:gd name="connsiteY24" fmla="*/ 51506 h 390525"/>
                <a:gd name="connsiteX25" fmla="*/ 242077 w 390525"/>
                <a:gd name="connsiteY25" fmla="*/ 363831 h 390525"/>
                <a:gd name="connsiteX26" fmla="*/ 151780 w 390525"/>
                <a:gd name="connsiteY26" fmla="*/ 363831 h 390525"/>
                <a:gd name="connsiteX27" fmla="*/ 151780 w 390525"/>
                <a:gd name="connsiteY27" fmla="*/ 275059 h 390525"/>
                <a:gd name="connsiteX28" fmla="*/ 242077 w 390525"/>
                <a:gd name="connsiteY28" fmla="*/ 275059 h 390525"/>
                <a:gd name="connsiteX29" fmla="*/ 242077 w 390525"/>
                <a:gd name="connsiteY29" fmla="*/ 363831 h 390525"/>
                <a:gd name="connsiteX30" fmla="*/ 319801 w 390525"/>
                <a:gd name="connsiteY30" fmla="*/ 363831 h 390525"/>
                <a:gd name="connsiteX31" fmla="*/ 264270 w 390525"/>
                <a:gd name="connsiteY31" fmla="*/ 363831 h 390525"/>
                <a:gd name="connsiteX32" fmla="*/ 264270 w 390525"/>
                <a:gd name="connsiteY32" fmla="*/ 263914 h 390525"/>
                <a:gd name="connsiteX33" fmla="*/ 253126 w 390525"/>
                <a:gd name="connsiteY33" fmla="*/ 252770 h 390525"/>
                <a:gd name="connsiteX34" fmla="*/ 140540 w 390525"/>
                <a:gd name="connsiteY34" fmla="*/ 252770 h 390525"/>
                <a:gd name="connsiteX35" fmla="*/ 129587 w 390525"/>
                <a:gd name="connsiteY35" fmla="*/ 263724 h 390525"/>
                <a:gd name="connsiteX36" fmla="*/ 129587 w 390525"/>
                <a:gd name="connsiteY36" fmla="*/ 363831 h 390525"/>
                <a:gd name="connsiteX37" fmla="*/ 74056 w 390525"/>
                <a:gd name="connsiteY37" fmla="*/ 363831 h 390525"/>
                <a:gd name="connsiteX38" fmla="*/ 74056 w 390525"/>
                <a:gd name="connsiteY38" fmla="*/ 189047 h 390525"/>
                <a:gd name="connsiteX39" fmla="*/ 197500 w 390525"/>
                <a:gd name="connsiteY39" fmla="*/ 84272 h 390525"/>
                <a:gd name="connsiteX40" fmla="*/ 319705 w 390525"/>
                <a:gd name="connsiteY40" fmla="*/ 188952 h 390525"/>
                <a:gd name="connsiteX41" fmla="*/ 319801 w 390525"/>
                <a:gd name="connsiteY41" fmla="*/ 363831 h 390525"/>
                <a:gd name="connsiteX42" fmla="*/ 319801 w 390525"/>
                <a:gd name="connsiteY42" fmla="*/ 363831 h 390525"/>
                <a:gd name="connsiteX43" fmla="*/ 361520 w 390525"/>
                <a:gd name="connsiteY43" fmla="*/ 181142 h 390525"/>
                <a:gd name="connsiteX44" fmla="*/ 345899 w 390525"/>
                <a:gd name="connsiteY44" fmla="*/ 182380 h 390525"/>
                <a:gd name="connsiteX45" fmla="*/ 204929 w 390525"/>
                <a:gd name="connsiteY45" fmla="*/ 61508 h 390525"/>
                <a:gd name="connsiteX46" fmla="*/ 190546 w 390525"/>
                <a:gd name="connsiteY46" fmla="*/ 61508 h 390525"/>
                <a:gd name="connsiteX47" fmla="*/ 48053 w 390525"/>
                <a:gd name="connsiteY47" fmla="*/ 182380 h 390525"/>
                <a:gd name="connsiteX48" fmla="*/ 32432 w 390525"/>
                <a:gd name="connsiteY48" fmla="*/ 181142 h 390525"/>
                <a:gd name="connsiteX49" fmla="*/ 33575 w 390525"/>
                <a:gd name="connsiteY49" fmla="*/ 165521 h 390525"/>
                <a:gd name="connsiteX50" fmla="*/ 190546 w 390525"/>
                <a:gd name="connsiteY50" fmla="*/ 32456 h 390525"/>
                <a:gd name="connsiteX51" fmla="*/ 205025 w 390525"/>
                <a:gd name="connsiteY51" fmla="*/ 32456 h 390525"/>
                <a:gd name="connsiteX52" fmla="*/ 360473 w 390525"/>
                <a:gd name="connsiteY52" fmla="*/ 165521 h 390525"/>
                <a:gd name="connsiteX53" fmla="*/ 361520 w 390525"/>
                <a:gd name="connsiteY53" fmla="*/ 181142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90525" h="390525">
                  <a:moveTo>
                    <a:pt x="386286" y="171426"/>
                  </a:moveTo>
                  <a:cubicBezTo>
                    <a:pt x="385619" y="162568"/>
                    <a:pt x="381523" y="154472"/>
                    <a:pt x="374760" y="148662"/>
                  </a:cubicBezTo>
                  <a:lnTo>
                    <a:pt x="341994" y="120563"/>
                  </a:lnTo>
                  <a:lnTo>
                    <a:pt x="341994" y="40743"/>
                  </a:lnTo>
                  <a:cubicBezTo>
                    <a:pt x="341994" y="34647"/>
                    <a:pt x="330850" y="29313"/>
                    <a:pt x="330850" y="29313"/>
                  </a:cubicBezTo>
                  <a:lnTo>
                    <a:pt x="286273" y="29313"/>
                  </a:lnTo>
                  <a:cubicBezTo>
                    <a:pt x="280177" y="29313"/>
                    <a:pt x="275319" y="34171"/>
                    <a:pt x="275319" y="40267"/>
                  </a:cubicBezTo>
                  <a:lnTo>
                    <a:pt x="275319" y="63127"/>
                  </a:lnTo>
                  <a:lnTo>
                    <a:pt x="219121" y="15216"/>
                  </a:lnTo>
                  <a:cubicBezTo>
                    <a:pt x="206549" y="4453"/>
                    <a:pt x="188356" y="4453"/>
                    <a:pt x="175783" y="15216"/>
                  </a:cubicBezTo>
                  <a:lnTo>
                    <a:pt x="18811" y="148280"/>
                  </a:lnTo>
                  <a:cubicBezTo>
                    <a:pt x="4904" y="160187"/>
                    <a:pt x="3094" y="181142"/>
                    <a:pt x="15191" y="195239"/>
                  </a:cubicBezTo>
                  <a:cubicBezTo>
                    <a:pt x="24430" y="205907"/>
                    <a:pt x="39099" y="209336"/>
                    <a:pt x="51672" y="204954"/>
                  </a:cubicBezTo>
                  <a:lnTo>
                    <a:pt x="51672" y="374880"/>
                  </a:lnTo>
                  <a:cubicBezTo>
                    <a:pt x="51672" y="380976"/>
                    <a:pt x="56625" y="386024"/>
                    <a:pt x="62816" y="386024"/>
                  </a:cubicBezTo>
                  <a:lnTo>
                    <a:pt x="330755" y="386024"/>
                  </a:lnTo>
                  <a:cubicBezTo>
                    <a:pt x="330755" y="386024"/>
                    <a:pt x="341899" y="381357"/>
                    <a:pt x="341137" y="375261"/>
                  </a:cubicBezTo>
                  <a:lnTo>
                    <a:pt x="341137" y="205335"/>
                  </a:lnTo>
                  <a:cubicBezTo>
                    <a:pt x="354853" y="209907"/>
                    <a:pt x="369331" y="206097"/>
                    <a:pt x="378284" y="195620"/>
                  </a:cubicBezTo>
                  <a:cubicBezTo>
                    <a:pt x="384190" y="188857"/>
                    <a:pt x="386952" y="180284"/>
                    <a:pt x="386286" y="171426"/>
                  </a:cubicBezTo>
                  <a:close/>
                  <a:moveTo>
                    <a:pt x="297608" y="51506"/>
                  </a:moveTo>
                  <a:lnTo>
                    <a:pt x="319801" y="51506"/>
                  </a:lnTo>
                  <a:lnTo>
                    <a:pt x="319801" y="101227"/>
                  </a:lnTo>
                  <a:lnTo>
                    <a:pt x="297608" y="82177"/>
                  </a:lnTo>
                  <a:lnTo>
                    <a:pt x="297608" y="51506"/>
                  </a:lnTo>
                  <a:close/>
                  <a:moveTo>
                    <a:pt x="242077" y="363831"/>
                  </a:moveTo>
                  <a:lnTo>
                    <a:pt x="151780" y="363831"/>
                  </a:lnTo>
                  <a:lnTo>
                    <a:pt x="151780" y="275059"/>
                  </a:lnTo>
                  <a:lnTo>
                    <a:pt x="242077" y="275059"/>
                  </a:lnTo>
                  <a:lnTo>
                    <a:pt x="242077" y="363831"/>
                  </a:lnTo>
                  <a:close/>
                  <a:moveTo>
                    <a:pt x="319801" y="363831"/>
                  </a:moveTo>
                  <a:lnTo>
                    <a:pt x="264270" y="363831"/>
                  </a:lnTo>
                  <a:lnTo>
                    <a:pt x="264270" y="263914"/>
                  </a:lnTo>
                  <a:cubicBezTo>
                    <a:pt x="264270" y="257818"/>
                    <a:pt x="259317" y="252770"/>
                    <a:pt x="253126" y="252770"/>
                  </a:cubicBezTo>
                  <a:lnTo>
                    <a:pt x="140540" y="252770"/>
                  </a:lnTo>
                  <a:cubicBezTo>
                    <a:pt x="134445" y="252770"/>
                    <a:pt x="129587" y="257628"/>
                    <a:pt x="129587" y="263724"/>
                  </a:cubicBezTo>
                  <a:lnTo>
                    <a:pt x="129587" y="363831"/>
                  </a:lnTo>
                  <a:lnTo>
                    <a:pt x="74056" y="363831"/>
                  </a:lnTo>
                  <a:lnTo>
                    <a:pt x="74056" y="189047"/>
                  </a:lnTo>
                  <a:lnTo>
                    <a:pt x="197500" y="84272"/>
                  </a:lnTo>
                  <a:lnTo>
                    <a:pt x="319705" y="188952"/>
                  </a:lnTo>
                  <a:lnTo>
                    <a:pt x="319801" y="363831"/>
                  </a:lnTo>
                  <a:lnTo>
                    <a:pt x="319801" y="363831"/>
                  </a:lnTo>
                  <a:close/>
                  <a:moveTo>
                    <a:pt x="361520" y="181142"/>
                  </a:moveTo>
                  <a:cubicBezTo>
                    <a:pt x="357615" y="185714"/>
                    <a:pt x="350567" y="186380"/>
                    <a:pt x="345899" y="182380"/>
                  </a:cubicBezTo>
                  <a:lnTo>
                    <a:pt x="204929" y="61508"/>
                  </a:lnTo>
                  <a:cubicBezTo>
                    <a:pt x="200834" y="57983"/>
                    <a:pt x="194643" y="57983"/>
                    <a:pt x="190546" y="61508"/>
                  </a:cubicBezTo>
                  <a:cubicBezTo>
                    <a:pt x="187499" y="64080"/>
                    <a:pt x="48624" y="181904"/>
                    <a:pt x="48053" y="182380"/>
                  </a:cubicBezTo>
                  <a:cubicBezTo>
                    <a:pt x="43386" y="186380"/>
                    <a:pt x="36337" y="185809"/>
                    <a:pt x="32432" y="181142"/>
                  </a:cubicBezTo>
                  <a:cubicBezTo>
                    <a:pt x="28431" y="176474"/>
                    <a:pt x="29003" y="169426"/>
                    <a:pt x="33575" y="165521"/>
                  </a:cubicBezTo>
                  <a:lnTo>
                    <a:pt x="190546" y="32456"/>
                  </a:lnTo>
                  <a:cubicBezTo>
                    <a:pt x="194737" y="28837"/>
                    <a:pt x="200834" y="28837"/>
                    <a:pt x="205025" y="32456"/>
                  </a:cubicBezTo>
                  <a:lnTo>
                    <a:pt x="360473" y="165521"/>
                  </a:lnTo>
                  <a:cubicBezTo>
                    <a:pt x="364949" y="169521"/>
                    <a:pt x="365521" y="176474"/>
                    <a:pt x="361520" y="181142"/>
                  </a:cubicBezTo>
                  <a:close/>
                </a:path>
              </a:pathLst>
            </a:custGeom>
            <a:grpFill/>
            <a:ln w="9525" cap="flat">
              <a:noFill/>
              <a:prstDash val="solid"/>
              <a:miter/>
            </a:ln>
          </p:spPr>
          <p:txBody>
            <a:bodyPr rtlCol="0" anchor="ctr"/>
            <a:lstStyle/>
            <a:p>
              <a:endParaRPr lang="ko-KR" altLang="en-US"/>
            </a:p>
          </p:txBody>
        </p:sp>
        <p:sp>
          <p:nvSpPr>
            <p:cNvPr id="24" name="자유형: 도형 177">
              <a:extLst>
                <a:ext uri="{FF2B5EF4-FFF2-40B4-BE49-F238E27FC236}">
                  <a16:creationId xmlns:a16="http://schemas.microsoft.com/office/drawing/2014/main" id="{4FC6576E-FC6B-A8C0-6C60-E2F547F3D179}"/>
                </a:ext>
              </a:extLst>
            </p:cNvPr>
            <p:cNvSpPr/>
            <p:nvPr/>
          </p:nvSpPr>
          <p:spPr>
            <a:xfrm>
              <a:off x="8288170" y="5704332"/>
              <a:ext cx="95250" cy="95250"/>
            </a:xfrm>
            <a:custGeom>
              <a:avLst/>
              <a:gdLst>
                <a:gd name="connsiteX0" fmla="*/ 86296 w 95250"/>
                <a:gd name="connsiteY0" fmla="*/ 7144 h 95250"/>
                <a:gd name="connsiteX1" fmla="*/ 18097 w 95250"/>
                <a:gd name="connsiteY1" fmla="*/ 7144 h 95250"/>
                <a:gd name="connsiteX2" fmla="*/ 7144 w 95250"/>
                <a:gd name="connsiteY2" fmla="*/ 18097 h 95250"/>
                <a:gd name="connsiteX3" fmla="*/ 7144 w 95250"/>
                <a:gd name="connsiteY3" fmla="*/ 84867 h 95250"/>
                <a:gd name="connsiteX4" fmla="*/ 18288 w 95250"/>
                <a:gd name="connsiteY4" fmla="*/ 96012 h 95250"/>
                <a:gd name="connsiteX5" fmla="*/ 86391 w 95250"/>
                <a:gd name="connsiteY5" fmla="*/ 96012 h 95250"/>
                <a:gd name="connsiteX6" fmla="*/ 97536 w 95250"/>
                <a:gd name="connsiteY6" fmla="*/ 84867 h 95250"/>
                <a:gd name="connsiteX7" fmla="*/ 97536 w 95250"/>
                <a:gd name="connsiteY7" fmla="*/ 18288 h 95250"/>
                <a:gd name="connsiteX8" fmla="*/ 86296 w 95250"/>
                <a:gd name="connsiteY8" fmla="*/ 7144 h 95250"/>
                <a:gd name="connsiteX9" fmla="*/ 75247 w 95250"/>
                <a:gd name="connsiteY9" fmla="*/ 73723 h 95250"/>
                <a:gd name="connsiteX10" fmla="*/ 29337 w 95250"/>
                <a:gd name="connsiteY10" fmla="*/ 73723 h 95250"/>
                <a:gd name="connsiteX11" fmla="*/ 29337 w 95250"/>
                <a:gd name="connsiteY11" fmla="*/ 29337 h 95250"/>
                <a:gd name="connsiteX12" fmla="*/ 75247 w 95250"/>
                <a:gd name="connsiteY12" fmla="*/ 29337 h 95250"/>
                <a:gd name="connsiteX13" fmla="*/ 75247 w 95250"/>
                <a:gd name="connsiteY13" fmla="*/ 73723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250" h="95250">
                  <a:moveTo>
                    <a:pt x="86296" y="7144"/>
                  </a:moveTo>
                  <a:lnTo>
                    <a:pt x="18097" y="7144"/>
                  </a:lnTo>
                  <a:cubicBezTo>
                    <a:pt x="12001" y="7144"/>
                    <a:pt x="7144" y="12002"/>
                    <a:pt x="7144" y="18097"/>
                  </a:cubicBezTo>
                  <a:lnTo>
                    <a:pt x="7144" y="84867"/>
                  </a:lnTo>
                  <a:cubicBezTo>
                    <a:pt x="7144" y="90964"/>
                    <a:pt x="12096" y="96012"/>
                    <a:pt x="18288" y="96012"/>
                  </a:cubicBezTo>
                  <a:lnTo>
                    <a:pt x="86391" y="96012"/>
                  </a:lnTo>
                  <a:cubicBezTo>
                    <a:pt x="92487" y="96012"/>
                    <a:pt x="97536" y="91059"/>
                    <a:pt x="97536" y="84867"/>
                  </a:cubicBezTo>
                  <a:lnTo>
                    <a:pt x="97536" y="18288"/>
                  </a:lnTo>
                  <a:cubicBezTo>
                    <a:pt x="97441" y="12097"/>
                    <a:pt x="92487" y="7144"/>
                    <a:pt x="86296" y="7144"/>
                  </a:cubicBezTo>
                  <a:close/>
                  <a:moveTo>
                    <a:pt x="75247" y="73723"/>
                  </a:moveTo>
                  <a:lnTo>
                    <a:pt x="29337" y="73723"/>
                  </a:lnTo>
                  <a:lnTo>
                    <a:pt x="29337" y="29337"/>
                  </a:lnTo>
                  <a:lnTo>
                    <a:pt x="75247" y="29337"/>
                  </a:lnTo>
                  <a:lnTo>
                    <a:pt x="75247" y="73723"/>
                  </a:lnTo>
                  <a:close/>
                </a:path>
              </a:pathLst>
            </a:custGeom>
            <a:grpFill/>
            <a:ln w="9525" cap="flat">
              <a:noFill/>
              <a:prstDash val="solid"/>
              <a:miter/>
            </a:ln>
          </p:spPr>
          <p:txBody>
            <a:bodyPr rtlCol="0" anchor="ctr"/>
            <a:lstStyle/>
            <a:p>
              <a:endParaRPr lang="ko-KR" altLang="en-US"/>
            </a:p>
          </p:txBody>
        </p:sp>
        <p:sp>
          <p:nvSpPr>
            <p:cNvPr id="25" name="자유형: 도형 178">
              <a:extLst>
                <a:ext uri="{FF2B5EF4-FFF2-40B4-BE49-F238E27FC236}">
                  <a16:creationId xmlns:a16="http://schemas.microsoft.com/office/drawing/2014/main" id="{F4E06C72-5604-305C-2654-0B96E9D455B7}"/>
                </a:ext>
              </a:extLst>
            </p:cNvPr>
            <p:cNvSpPr/>
            <p:nvPr/>
          </p:nvSpPr>
          <p:spPr>
            <a:xfrm>
              <a:off x="8333985" y="5861589"/>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443"/>
                    <a:pt x="24443" y="29432"/>
                    <a:pt x="18288" y="29432"/>
                  </a:cubicBezTo>
                  <a:cubicBezTo>
                    <a:pt x="12133" y="29432"/>
                    <a:pt x="7144" y="24443"/>
                    <a:pt x="7144" y="18288"/>
                  </a:cubicBezTo>
                  <a:cubicBezTo>
                    <a:pt x="7144" y="12133"/>
                    <a:pt x="12133" y="7144"/>
                    <a:pt x="18288" y="7144"/>
                  </a:cubicBezTo>
                  <a:cubicBezTo>
                    <a:pt x="24443" y="7144"/>
                    <a:pt x="29432" y="12133"/>
                    <a:pt x="29432" y="18288"/>
                  </a:cubicBezTo>
                  <a:close/>
                </a:path>
              </a:pathLst>
            </a:custGeom>
            <a:grpFill/>
            <a:ln w="9525" cap="flat">
              <a:noFill/>
              <a:prstDash val="solid"/>
              <a:miter/>
            </a:ln>
          </p:spPr>
          <p:txBody>
            <a:bodyPr rtlCol="0" anchor="ctr"/>
            <a:lstStyle/>
            <a:p>
              <a:endParaRPr lang="ko-KR" altLang="en-US"/>
            </a:p>
          </p:txBody>
        </p:sp>
      </p:grpSp>
      <p:sp>
        <p:nvSpPr>
          <p:cNvPr id="8" name="타원 12">
            <a:extLst>
              <a:ext uri="{FF2B5EF4-FFF2-40B4-BE49-F238E27FC236}">
                <a16:creationId xmlns:a16="http://schemas.microsoft.com/office/drawing/2014/main" id="{7997F992-7161-CC58-FD2A-E63F9C61F69B}"/>
              </a:ext>
            </a:extLst>
          </p:cNvPr>
          <p:cNvSpPr/>
          <p:nvPr/>
        </p:nvSpPr>
        <p:spPr>
          <a:xfrm>
            <a:off x="10364756" y="2745340"/>
            <a:ext cx="266700" cy="266700"/>
          </a:xfrm>
          <a:prstGeom prst="ellipse">
            <a:avLst/>
          </a:prstGeom>
          <a:solidFill>
            <a:schemeClr val="bg1"/>
          </a:solidFill>
          <a:ln w="76200" cap="flat">
            <a:solidFill>
              <a:srgbClr val="FF0000"/>
            </a:solidFill>
            <a:prstDash val="solid"/>
            <a:miter/>
          </a:ln>
        </p:spPr>
        <p:txBody>
          <a:bodyPr rtlCol="0" anchor="ctr"/>
          <a:lstStyle/>
          <a:p>
            <a:pPr algn="l"/>
            <a:endParaRPr lang="ko-KR" altLang="en-US"/>
          </a:p>
        </p:txBody>
      </p:sp>
      <p:grpSp>
        <p:nvGrpSpPr>
          <p:cNvPr id="56" name="그룹 474">
            <a:extLst>
              <a:ext uri="{FF2B5EF4-FFF2-40B4-BE49-F238E27FC236}">
                <a16:creationId xmlns:a16="http://schemas.microsoft.com/office/drawing/2014/main" id="{F4E2D9C1-7081-EE6B-E231-E1E833F33617}"/>
              </a:ext>
            </a:extLst>
          </p:cNvPr>
          <p:cNvGrpSpPr/>
          <p:nvPr/>
        </p:nvGrpSpPr>
        <p:grpSpPr>
          <a:xfrm>
            <a:off x="7698708" y="1915636"/>
            <a:ext cx="656469" cy="679529"/>
            <a:chOff x="4107647" y="4896992"/>
            <a:chExt cx="394132" cy="389001"/>
          </a:xfrm>
          <a:solidFill>
            <a:schemeClr val="bg1"/>
          </a:solidFill>
        </p:grpSpPr>
        <p:sp>
          <p:nvSpPr>
            <p:cNvPr id="57" name="자유형: 도형 475">
              <a:extLst>
                <a:ext uri="{FF2B5EF4-FFF2-40B4-BE49-F238E27FC236}">
                  <a16:creationId xmlns:a16="http://schemas.microsoft.com/office/drawing/2014/main" id="{2BD0C7F1-C395-5299-A86B-D19B4B30C08E}"/>
                </a:ext>
              </a:extLst>
            </p:cNvPr>
            <p:cNvSpPr/>
            <p:nvPr/>
          </p:nvSpPr>
          <p:spPr>
            <a:xfrm>
              <a:off x="4398827" y="5142928"/>
              <a:ext cx="76200" cy="76200"/>
            </a:xfrm>
            <a:custGeom>
              <a:avLst/>
              <a:gdLst>
                <a:gd name="connsiteX0" fmla="*/ 74009 w 76200"/>
                <a:gd name="connsiteY0" fmla="*/ 40577 h 76200"/>
                <a:gd name="connsiteX1" fmla="*/ 40576 w 76200"/>
                <a:gd name="connsiteY1" fmla="*/ 7144 h 76200"/>
                <a:gd name="connsiteX2" fmla="*/ 7144 w 76200"/>
                <a:gd name="connsiteY2" fmla="*/ 40577 h 76200"/>
                <a:gd name="connsiteX3" fmla="*/ 40576 w 76200"/>
                <a:gd name="connsiteY3" fmla="*/ 74009 h 76200"/>
                <a:gd name="connsiteX4" fmla="*/ 74009 w 76200"/>
                <a:gd name="connsiteY4" fmla="*/ 40577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74009" y="40577"/>
                  </a:moveTo>
                  <a:cubicBezTo>
                    <a:pt x="74009" y="22098"/>
                    <a:pt x="59055" y="7144"/>
                    <a:pt x="40576" y="7144"/>
                  </a:cubicBezTo>
                  <a:cubicBezTo>
                    <a:pt x="22098" y="7144"/>
                    <a:pt x="7144" y="22098"/>
                    <a:pt x="7144" y="40577"/>
                  </a:cubicBezTo>
                  <a:cubicBezTo>
                    <a:pt x="7144" y="59055"/>
                    <a:pt x="22098" y="74009"/>
                    <a:pt x="40576" y="74009"/>
                  </a:cubicBezTo>
                  <a:cubicBezTo>
                    <a:pt x="59055" y="74009"/>
                    <a:pt x="74009" y="58960"/>
                    <a:pt x="74009" y="40577"/>
                  </a:cubicBezTo>
                  <a:close/>
                </a:path>
              </a:pathLst>
            </a:custGeom>
            <a:grpFill/>
            <a:ln w="28575" cap="flat">
              <a:solidFill>
                <a:srgbClr val="002060"/>
              </a:solidFill>
              <a:prstDash val="solid"/>
              <a:miter/>
            </a:ln>
          </p:spPr>
          <p:txBody>
            <a:bodyPr rtlCol="0" anchor="ctr"/>
            <a:lstStyle/>
            <a:p>
              <a:endParaRPr lang="ko-KR" altLang="en-US"/>
            </a:p>
          </p:txBody>
        </p:sp>
        <p:sp>
          <p:nvSpPr>
            <p:cNvPr id="58" name="자유형: 도형 476">
              <a:extLst>
                <a:ext uri="{FF2B5EF4-FFF2-40B4-BE49-F238E27FC236}">
                  <a16:creationId xmlns:a16="http://schemas.microsoft.com/office/drawing/2014/main" id="{AADF50AF-D763-C462-51FD-6C957FF72883}"/>
                </a:ext>
              </a:extLst>
            </p:cNvPr>
            <p:cNvSpPr/>
            <p:nvPr/>
          </p:nvSpPr>
          <p:spPr>
            <a:xfrm>
              <a:off x="4376538" y="5209793"/>
              <a:ext cx="123825" cy="76200"/>
            </a:xfrm>
            <a:custGeom>
              <a:avLst/>
              <a:gdLst>
                <a:gd name="connsiteX0" fmla="*/ 62865 w 123825"/>
                <a:gd name="connsiteY0" fmla="*/ 7144 h 76200"/>
                <a:gd name="connsiteX1" fmla="*/ 7144 w 123825"/>
                <a:gd name="connsiteY1" fmla="*/ 63722 h 76200"/>
                <a:gd name="connsiteX2" fmla="*/ 18288 w 123825"/>
                <a:gd name="connsiteY2" fmla="*/ 74771 h 76200"/>
                <a:gd name="connsiteX3" fmla="*/ 107443 w 123825"/>
                <a:gd name="connsiteY3" fmla="*/ 74771 h 76200"/>
                <a:gd name="connsiteX4" fmla="*/ 118587 w 123825"/>
                <a:gd name="connsiteY4" fmla="*/ 63722 h 76200"/>
                <a:gd name="connsiteX5" fmla="*/ 62865 w 123825"/>
                <a:gd name="connsiteY5" fmla="*/ 71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25" h="76200">
                  <a:moveTo>
                    <a:pt x="62865" y="7144"/>
                  </a:moveTo>
                  <a:cubicBezTo>
                    <a:pt x="32100" y="7144"/>
                    <a:pt x="7049" y="32957"/>
                    <a:pt x="7144" y="63722"/>
                  </a:cubicBezTo>
                  <a:cubicBezTo>
                    <a:pt x="7144" y="69818"/>
                    <a:pt x="12193" y="74771"/>
                    <a:pt x="18288" y="74771"/>
                  </a:cubicBezTo>
                  <a:lnTo>
                    <a:pt x="107443" y="74771"/>
                  </a:lnTo>
                  <a:cubicBezTo>
                    <a:pt x="113538" y="74771"/>
                    <a:pt x="118587" y="69818"/>
                    <a:pt x="118587" y="63722"/>
                  </a:cubicBezTo>
                  <a:cubicBezTo>
                    <a:pt x="118682" y="32957"/>
                    <a:pt x="93631" y="7144"/>
                    <a:pt x="62865" y="7144"/>
                  </a:cubicBezTo>
                  <a:close/>
                </a:path>
              </a:pathLst>
            </a:custGeom>
            <a:grpFill/>
            <a:ln w="28575" cap="flat">
              <a:solidFill>
                <a:srgbClr val="002060"/>
              </a:solidFill>
              <a:prstDash val="solid"/>
              <a:miter/>
            </a:ln>
          </p:spPr>
          <p:txBody>
            <a:bodyPr rtlCol="0" anchor="ctr"/>
            <a:lstStyle/>
            <a:p>
              <a:endParaRPr lang="ko-KR" altLang="en-US"/>
            </a:p>
          </p:txBody>
        </p:sp>
        <p:sp>
          <p:nvSpPr>
            <p:cNvPr id="59" name="자유형: 도형 477">
              <a:extLst>
                <a:ext uri="{FF2B5EF4-FFF2-40B4-BE49-F238E27FC236}">
                  <a16:creationId xmlns:a16="http://schemas.microsoft.com/office/drawing/2014/main" id="{E862D108-3E1C-9B77-2F35-544AFEE48EBB}"/>
                </a:ext>
              </a:extLst>
            </p:cNvPr>
            <p:cNvSpPr/>
            <p:nvPr/>
          </p:nvSpPr>
          <p:spPr>
            <a:xfrm>
              <a:off x="4107647" y="5209793"/>
              <a:ext cx="123825" cy="76200"/>
            </a:xfrm>
            <a:custGeom>
              <a:avLst/>
              <a:gdLst>
                <a:gd name="connsiteX0" fmla="*/ 18288 w 123825"/>
                <a:gd name="connsiteY0" fmla="*/ 74771 h 76200"/>
                <a:gd name="connsiteX1" fmla="*/ 107442 w 123825"/>
                <a:gd name="connsiteY1" fmla="*/ 74771 h 76200"/>
                <a:gd name="connsiteX2" fmla="*/ 118586 w 123825"/>
                <a:gd name="connsiteY2" fmla="*/ 63722 h 76200"/>
                <a:gd name="connsiteX3" fmla="*/ 62865 w 123825"/>
                <a:gd name="connsiteY3" fmla="*/ 7144 h 76200"/>
                <a:gd name="connsiteX4" fmla="*/ 7144 w 123825"/>
                <a:gd name="connsiteY4" fmla="*/ 63722 h 76200"/>
                <a:gd name="connsiteX5" fmla="*/ 18288 w 123825"/>
                <a:gd name="connsiteY5" fmla="*/ 7477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25" h="76200">
                  <a:moveTo>
                    <a:pt x="18288" y="74771"/>
                  </a:moveTo>
                  <a:lnTo>
                    <a:pt x="107442" y="74771"/>
                  </a:lnTo>
                  <a:cubicBezTo>
                    <a:pt x="113538" y="74771"/>
                    <a:pt x="118586" y="69818"/>
                    <a:pt x="118586" y="63722"/>
                  </a:cubicBezTo>
                  <a:cubicBezTo>
                    <a:pt x="118682" y="32957"/>
                    <a:pt x="93631" y="7144"/>
                    <a:pt x="62865" y="7144"/>
                  </a:cubicBezTo>
                  <a:cubicBezTo>
                    <a:pt x="32099" y="7144"/>
                    <a:pt x="7049" y="32957"/>
                    <a:pt x="7144" y="63722"/>
                  </a:cubicBezTo>
                  <a:cubicBezTo>
                    <a:pt x="7144" y="69818"/>
                    <a:pt x="12192" y="74771"/>
                    <a:pt x="18288" y="74771"/>
                  </a:cubicBezTo>
                  <a:close/>
                </a:path>
              </a:pathLst>
            </a:custGeom>
            <a:grpFill/>
            <a:ln w="28575" cap="flat">
              <a:solidFill>
                <a:srgbClr val="002060"/>
              </a:solidFill>
              <a:prstDash val="solid"/>
              <a:miter/>
            </a:ln>
          </p:spPr>
          <p:txBody>
            <a:bodyPr rtlCol="0" anchor="ctr"/>
            <a:lstStyle/>
            <a:p>
              <a:endParaRPr lang="ko-KR" altLang="en-US"/>
            </a:p>
          </p:txBody>
        </p:sp>
        <p:sp>
          <p:nvSpPr>
            <p:cNvPr id="60" name="자유형: 도형 478">
              <a:extLst>
                <a:ext uri="{FF2B5EF4-FFF2-40B4-BE49-F238E27FC236}">
                  <a16:creationId xmlns:a16="http://schemas.microsoft.com/office/drawing/2014/main" id="{DA580684-0AB2-C5AD-B1BB-28E70C37639D}"/>
                </a:ext>
              </a:extLst>
            </p:cNvPr>
            <p:cNvSpPr/>
            <p:nvPr/>
          </p:nvSpPr>
          <p:spPr>
            <a:xfrm>
              <a:off x="4398827" y="4896992"/>
              <a:ext cx="76200" cy="76200"/>
            </a:xfrm>
            <a:custGeom>
              <a:avLst/>
              <a:gdLst>
                <a:gd name="connsiteX0" fmla="*/ 74009 w 76200"/>
                <a:gd name="connsiteY0" fmla="*/ 40577 h 76200"/>
                <a:gd name="connsiteX1" fmla="*/ 40576 w 76200"/>
                <a:gd name="connsiteY1" fmla="*/ 7144 h 76200"/>
                <a:gd name="connsiteX2" fmla="*/ 7144 w 76200"/>
                <a:gd name="connsiteY2" fmla="*/ 40577 h 76200"/>
                <a:gd name="connsiteX3" fmla="*/ 40576 w 76200"/>
                <a:gd name="connsiteY3" fmla="*/ 74009 h 76200"/>
                <a:gd name="connsiteX4" fmla="*/ 74009 w 76200"/>
                <a:gd name="connsiteY4" fmla="*/ 40577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74009" y="40577"/>
                  </a:moveTo>
                  <a:cubicBezTo>
                    <a:pt x="74009" y="22098"/>
                    <a:pt x="59055" y="7144"/>
                    <a:pt x="40576" y="7144"/>
                  </a:cubicBezTo>
                  <a:cubicBezTo>
                    <a:pt x="22098" y="7144"/>
                    <a:pt x="7144" y="22098"/>
                    <a:pt x="7144" y="40577"/>
                  </a:cubicBezTo>
                  <a:cubicBezTo>
                    <a:pt x="7144" y="59055"/>
                    <a:pt x="22098" y="74009"/>
                    <a:pt x="40576" y="74009"/>
                  </a:cubicBezTo>
                  <a:cubicBezTo>
                    <a:pt x="59055" y="74009"/>
                    <a:pt x="74009" y="58960"/>
                    <a:pt x="74009" y="40577"/>
                  </a:cubicBezTo>
                  <a:close/>
                </a:path>
              </a:pathLst>
            </a:custGeom>
            <a:grpFill/>
            <a:ln w="28575" cap="flat">
              <a:solidFill>
                <a:srgbClr val="002060"/>
              </a:solidFill>
              <a:prstDash val="solid"/>
              <a:miter/>
            </a:ln>
          </p:spPr>
          <p:txBody>
            <a:bodyPr rtlCol="0" anchor="ctr"/>
            <a:lstStyle/>
            <a:p>
              <a:endParaRPr lang="ko-KR" altLang="en-US"/>
            </a:p>
          </p:txBody>
        </p:sp>
        <p:sp>
          <p:nvSpPr>
            <p:cNvPr id="61" name="자유형: 도형 479">
              <a:extLst>
                <a:ext uri="{FF2B5EF4-FFF2-40B4-BE49-F238E27FC236}">
                  <a16:creationId xmlns:a16="http://schemas.microsoft.com/office/drawing/2014/main" id="{35F2B896-F130-E8AC-D976-1362A3EB37B6}"/>
                </a:ext>
              </a:extLst>
            </p:cNvPr>
            <p:cNvSpPr/>
            <p:nvPr/>
          </p:nvSpPr>
          <p:spPr>
            <a:xfrm>
              <a:off x="4129936" y="4896992"/>
              <a:ext cx="76200" cy="76200"/>
            </a:xfrm>
            <a:custGeom>
              <a:avLst/>
              <a:gdLst>
                <a:gd name="connsiteX0" fmla="*/ 74009 w 76200"/>
                <a:gd name="connsiteY0" fmla="*/ 40577 h 76200"/>
                <a:gd name="connsiteX1" fmla="*/ 40577 w 76200"/>
                <a:gd name="connsiteY1" fmla="*/ 7144 h 76200"/>
                <a:gd name="connsiteX2" fmla="*/ 7144 w 76200"/>
                <a:gd name="connsiteY2" fmla="*/ 40577 h 76200"/>
                <a:gd name="connsiteX3" fmla="*/ 40577 w 76200"/>
                <a:gd name="connsiteY3" fmla="*/ 74009 h 76200"/>
                <a:gd name="connsiteX4" fmla="*/ 74009 w 76200"/>
                <a:gd name="connsiteY4" fmla="*/ 40577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74009" y="40577"/>
                  </a:moveTo>
                  <a:cubicBezTo>
                    <a:pt x="74009" y="22098"/>
                    <a:pt x="59055" y="7144"/>
                    <a:pt x="40577" y="7144"/>
                  </a:cubicBezTo>
                  <a:cubicBezTo>
                    <a:pt x="22098" y="7144"/>
                    <a:pt x="7144" y="22098"/>
                    <a:pt x="7144" y="40577"/>
                  </a:cubicBezTo>
                  <a:cubicBezTo>
                    <a:pt x="7144" y="59055"/>
                    <a:pt x="22098" y="74009"/>
                    <a:pt x="40577" y="74009"/>
                  </a:cubicBezTo>
                  <a:cubicBezTo>
                    <a:pt x="58960" y="74009"/>
                    <a:pt x="74009" y="58960"/>
                    <a:pt x="74009" y="40577"/>
                  </a:cubicBezTo>
                  <a:close/>
                </a:path>
              </a:pathLst>
            </a:custGeom>
            <a:grpFill/>
            <a:ln w="28575" cap="flat">
              <a:solidFill>
                <a:srgbClr val="002060"/>
              </a:solidFill>
              <a:prstDash val="solid"/>
              <a:miter/>
            </a:ln>
          </p:spPr>
          <p:txBody>
            <a:bodyPr rtlCol="0" anchor="ctr"/>
            <a:lstStyle/>
            <a:p>
              <a:endParaRPr lang="ko-KR" altLang="en-US"/>
            </a:p>
          </p:txBody>
        </p:sp>
        <p:sp>
          <p:nvSpPr>
            <p:cNvPr id="62" name="자유형: 도형 480">
              <a:extLst>
                <a:ext uri="{FF2B5EF4-FFF2-40B4-BE49-F238E27FC236}">
                  <a16:creationId xmlns:a16="http://schemas.microsoft.com/office/drawing/2014/main" id="{819F7097-8FB6-551B-78E4-2CEDCC93E3A3}"/>
                </a:ext>
              </a:extLst>
            </p:cNvPr>
            <p:cNvSpPr/>
            <p:nvPr/>
          </p:nvSpPr>
          <p:spPr>
            <a:xfrm>
              <a:off x="4271858" y="5076180"/>
              <a:ext cx="152400" cy="133350"/>
            </a:xfrm>
            <a:custGeom>
              <a:avLst/>
              <a:gdLst>
                <a:gd name="connsiteX0" fmla="*/ 130778 w 152400"/>
                <a:gd name="connsiteY0" fmla="*/ 74083 h 133350"/>
                <a:gd name="connsiteX1" fmla="*/ 140684 w 152400"/>
                <a:gd name="connsiteY1" fmla="*/ 79798 h 133350"/>
                <a:gd name="connsiteX2" fmla="*/ 146399 w 152400"/>
                <a:gd name="connsiteY2" fmla="*/ 79702 h 133350"/>
                <a:gd name="connsiteX3" fmla="*/ 148971 w 152400"/>
                <a:gd name="connsiteY3" fmla="*/ 74654 h 133350"/>
                <a:gd name="connsiteX4" fmla="*/ 144971 w 152400"/>
                <a:gd name="connsiteY4" fmla="*/ 12361 h 133350"/>
                <a:gd name="connsiteX5" fmla="*/ 142208 w 152400"/>
                <a:gd name="connsiteY5" fmla="*/ 7884 h 133350"/>
                <a:gd name="connsiteX6" fmla="*/ 136970 w 152400"/>
                <a:gd name="connsiteY6" fmla="*/ 7693 h 133350"/>
                <a:gd name="connsiteX7" fmla="*/ 81629 w 152400"/>
                <a:gd name="connsiteY7" fmla="*/ 35792 h 133350"/>
                <a:gd name="connsiteX8" fmla="*/ 78581 w 152400"/>
                <a:gd name="connsiteY8" fmla="*/ 40555 h 133350"/>
                <a:gd name="connsiteX9" fmla="*/ 81344 w 152400"/>
                <a:gd name="connsiteY9" fmla="*/ 45508 h 133350"/>
                <a:gd name="connsiteX10" fmla="*/ 92869 w 152400"/>
                <a:gd name="connsiteY10" fmla="*/ 52175 h 133350"/>
                <a:gd name="connsiteX11" fmla="*/ 83725 w 152400"/>
                <a:gd name="connsiteY11" fmla="*/ 62367 h 133350"/>
                <a:gd name="connsiteX12" fmla="*/ 31718 w 152400"/>
                <a:gd name="connsiteY12" fmla="*/ 84370 h 133350"/>
                <a:gd name="connsiteX13" fmla="*/ 13335 w 152400"/>
                <a:gd name="connsiteY13" fmla="*/ 81703 h 133350"/>
                <a:gd name="connsiteX14" fmla="*/ 11239 w 152400"/>
                <a:gd name="connsiteY14" fmla="*/ 113707 h 133350"/>
                <a:gd name="connsiteX15" fmla="*/ 7144 w 152400"/>
                <a:gd name="connsiteY15" fmla="*/ 126470 h 133350"/>
                <a:gd name="connsiteX16" fmla="*/ 32195 w 152400"/>
                <a:gd name="connsiteY16" fmla="*/ 129518 h 133350"/>
                <a:gd name="connsiteX17" fmla="*/ 124778 w 152400"/>
                <a:gd name="connsiteY17" fmla="*/ 82369 h 133350"/>
                <a:gd name="connsiteX18" fmla="*/ 130778 w 152400"/>
                <a:gd name="connsiteY18" fmla="*/ 74083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133350">
                  <a:moveTo>
                    <a:pt x="130778" y="74083"/>
                  </a:moveTo>
                  <a:lnTo>
                    <a:pt x="140684" y="79798"/>
                  </a:lnTo>
                  <a:cubicBezTo>
                    <a:pt x="142494" y="80846"/>
                    <a:pt x="144685" y="80750"/>
                    <a:pt x="146399" y="79702"/>
                  </a:cubicBezTo>
                  <a:cubicBezTo>
                    <a:pt x="148114" y="78655"/>
                    <a:pt x="149162" y="76655"/>
                    <a:pt x="148971" y="74654"/>
                  </a:cubicBezTo>
                  <a:lnTo>
                    <a:pt x="144971" y="12361"/>
                  </a:lnTo>
                  <a:cubicBezTo>
                    <a:pt x="144875" y="10551"/>
                    <a:pt x="143828" y="8836"/>
                    <a:pt x="142208" y="7884"/>
                  </a:cubicBezTo>
                  <a:cubicBezTo>
                    <a:pt x="140589" y="6931"/>
                    <a:pt x="138684" y="6931"/>
                    <a:pt x="136970" y="7693"/>
                  </a:cubicBezTo>
                  <a:lnTo>
                    <a:pt x="81629" y="35792"/>
                  </a:lnTo>
                  <a:cubicBezTo>
                    <a:pt x="79820" y="36745"/>
                    <a:pt x="78581" y="38555"/>
                    <a:pt x="78581" y="40555"/>
                  </a:cubicBezTo>
                  <a:cubicBezTo>
                    <a:pt x="78486" y="42555"/>
                    <a:pt x="79629" y="44555"/>
                    <a:pt x="81344" y="45508"/>
                  </a:cubicBezTo>
                  <a:lnTo>
                    <a:pt x="92869" y="52175"/>
                  </a:lnTo>
                  <a:lnTo>
                    <a:pt x="83725" y="62367"/>
                  </a:lnTo>
                  <a:cubicBezTo>
                    <a:pt x="71247" y="76369"/>
                    <a:pt x="51340" y="84370"/>
                    <a:pt x="31718" y="84370"/>
                  </a:cubicBezTo>
                  <a:cubicBezTo>
                    <a:pt x="25432" y="84370"/>
                    <a:pt x="19241" y="83322"/>
                    <a:pt x="13335" y="81703"/>
                  </a:cubicBezTo>
                  <a:lnTo>
                    <a:pt x="11239" y="113707"/>
                  </a:lnTo>
                  <a:cubicBezTo>
                    <a:pt x="10954" y="118374"/>
                    <a:pt x="9525" y="122660"/>
                    <a:pt x="7144" y="126470"/>
                  </a:cubicBezTo>
                  <a:cubicBezTo>
                    <a:pt x="15335" y="128375"/>
                    <a:pt x="23717" y="129518"/>
                    <a:pt x="32195" y="129518"/>
                  </a:cubicBezTo>
                  <a:cubicBezTo>
                    <a:pt x="68294" y="129518"/>
                    <a:pt x="103822" y="111897"/>
                    <a:pt x="124778" y="82369"/>
                  </a:cubicBezTo>
                  <a:lnTo>
                    <a:pt x="130778" y="74083"/>
                  </a:lnTo>
                  <a:close/>
                </a:path>
              </a:pathLst>
            </a:custGeom>
            <a:grpFill/>
            <a:ln w="28575" cap="flat">
              <a:solidFill>
                <a:srgbClr val="002060"/>
              </a:solidFill>
              <a:prstDash val="solid"/>
              <a:miter/>
            </a:ln>
          </p:spPr>
          <p:txBody>
            <a:bodyPr rtlCol="0" anchor="ctr"/>
            <a:lstStyle/>
            <a:p>
              <a:endParaRPr lang="ko-KR" altLang="en-US"/>
            </a:p>
          </p:txBody>
        </p:sp>
        <p:sp>
          <p:nvSpPr>
            <p:cNvPr id="63" name="자유형: 도형 481">
              <a:extLst>
                <a:ext uri="{FF2B5EF4-FFF2-40B4-BE49-F238E27FC236}">
                  <a16:creationId xmlns:a16="http://schemas.microsoft.com/office/drawing/2014/main" id="{EECBCBE9-C655-EA79-1A04-2F3F63408522}"/>
                </a:ext>
              </a:extLst>
            </p:cNvPr>
            <p:cNvSpPr/>
            <p:nvPr/>
          </p:nvSpPr>
          <p:spPr>
            <a:xfrm>
              <a:off x="4107647" y="4963953"/>
              <a:ext cx="161925" cy="257175"/>
            </a:xfrm>
            <a:custGeom>
              <a:avLst/>
              <a:gdLst>
                <a:gd name="connsiteX0" fmla="*/ 157258 w 161925"/>
                <a:gd name="connsiteY0" fmla="*/ 163163 h 257175"/>
                <a:gd name="connsiteX1" fmla="*/ 156020 w 161925"/>
                <a:gd name="connsiteY1" fmla="*/ 159163 h 257175"/>
                <a:gd name="connsiteX2" fmla="*/ 148971 w 161925"/>
                <a:gd name="connsiteY2" fmla="*/ 157925 h 257175"/>
                <a:gd name="connsiteX3" fmla="*/ 137446 w 161925"/>
                <a:gd name="connsiteY3" fmla="*/ 164592 h 257175"/>
                <a:gd name="connsiteX4" fmla="*/ 133160 w 161925"/>
                <a:gd name="connsiteY4" fmla="*/ 151638 h 257175"/>
                <a:gd name="connsiteX5" fmla="*/ 129731 w 161925"/>
                <a:gd name="connsiteY5" fmla="*/ 129730 h 257175"/>
                <a:gd name="connsiteX6" fmla="*/ 150686 w 161925"/>
                <a:gd name="connsiteY6" fmla="*/ 81344 h 257175"/>
                <a:gd name="connsiteX7" fmla="*/ 124301 w 161925"/>
                <a:gd name="connsiteY7" fmla="*/ 63722 h 257175"/>
                <a:gd name="connsiteX8" fmla="*/ 118396 w 161925"/>
                <a:gd name="connsiteY8" fmla="*/ 58388 h 257175"/>
                <a:gd name="connsiteX9" fmla="*/ 62865 w 161925"/>
                <a:gd name="connsiteY9" fmla="*/ 7144 h 257175"/>
                <a:gd name="connsiteX10" fmla="*/ 7144 w 161925"/>
                <a:gd name="connsiteY10" fmla="*/ 62960 h 257175"/>
                <a:gd name="connsiteX11" fmla="*/ 18288 w 161925"/>
                <a:gd name="connsiteY11" fmla="*/ 74009 h 257175"/>
                <a:gd name="connsiteX12" fmla="*/ 100299 w 161925"/>
                <a:gd name="connsiteY12" fmla="*/ 74009 h 257175"/>
                <a:gd name="connsiteX13" fmla="*/ 85154 w 161925"/>
                <a:gd name="connsiteY13" fmla="*/ 129730 h 257175"/>
                <a:gd name="connsiteX14" fmla="*/ 95441 w 161925"/>
                <a:gd name="connsiteY14" fmla="*/ 177165 h 257175"/>
                <a:gd name="connsiteX15" fmla="*/ 99727 w 161925"/>
                <a:gd name="connsiteY15" fmla="*/ 186404 h 257175"/>
                <a:gd name="connsiteX16" fmla="*/ 89821 w 161925"/>
                <a:gd name="connsiteY16" fmla="*/ 192119 h 257175"/>
                <a:gd name="connsiteX17" fmla="*/ 87059 w 161925"/>
                <a:gd name="connsiteY17" fmla="*/ 196501 h 257175"/>
                <a:gd name="connsiteX18" fmla="*/ 60198 w 161925"/>
                <a:gd name="connsiteY18" fmla="*/ 186309 h 257175"/>
                <a:gd name="connsiteX19" fmla="*/ 29623 w 161925"/>
                <a:gd name="connsiteY19" fmla="*/ 216599 h 257175"/>
                <a:gd name="connsiteX20" fmla="*/ 64580 w 161925"/>
                <a:gd name="connsiteY20" fmla="*/ 253079 h 257175"/>
                <a:gd name="connsiteX21" fmla="*/ 96298 w 161925"/>
                <a:gd name="connsiteY21" fmla="*/ 220980 h 257175"/>
                <a:gd name="connsiteX22" fmla="*/ 91726 w 161925"/>
                <a:gd name="connsiteY22" fmla="*/ 202883 h 257175"/>
                <a:gd name="connsiteX23" fmla="*/ 145352 w 161925"/>
                <a:gd name="connsiteY23" fmla="*/ 229457 h 257175"/>
                <a:gd name="connsiteX24" fmla="*/ 150591 w 161925"/>
                <a:gd name="connsiteY24" fmla="*/ 229267 h 257175"/>
                <a:gd name="connsiteX25" fmla="*/ 153353 w 161925"/>
                <a:gd name="connsiteY25" fmla="*/ 224790 h 257175"/>
                <a:gd name="connsiteX26" fmla="*/ 157258 w 161925"/>
                <a:gd name="connsiteY26" fmla="*/ 163163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1925" h="257175">
                  <a:moveTo>
                    <a:pt x="157258" y="163163"/>
                  </a:moveTo>
                  <a:cubicBezTo>
                    <a:pt x="157353" y="161735"/>
                    <a:pt x="156972" y="160211"/>
                    <a:pt x="156020" y="159163"/>
                  </a:cubicBezTo>
                  <a:cubicBezTo>
                    <a:pt x="154210" y="157067"/>
                    <a:pt x="151257" y="156591"/>
                    <a:pt x="148971" y="157925"/>
                  </a:cubicBezTo>
                  <a:lnTo>
                    <a:pt x="137446" y="164592"/>
                  </a:lnTo>
                  <a:lnTo>
                    <a:pt x="133160" y="151638"/>
                  </a:lnTo>
                  <a:cubicBezTo>
                    <a:pt x="130874" y="144780"/>
                    <a:pt x="129731" y="136970"/>
                    <a:pt x="129731" y="129730"/>
                  </a:cubicBezTo>
                  <a:cubicBezTo>
                    <a:pt x="129731" y="110966"/>
                    <a:pt x="137636" y="93726"/>
                    <a:pt x="150686" y="81344"/>
                  </a:cubicBezTo>
                  <a:lnTo>
                    <a:pt x="124301" y="63722"/>
                  </a:lnTo>
                  <a:cubicBezTo>
                    <a:pt x="122016" y="62198"/>
                    <a:pt x="120110" y="60388"/>
                    <a:pt x="118396" y="58388"/>
                  </a:cubicBezTo>
                  <a:cubicBezTo>
                    <a:pt x="116110" y="29718"/>
                    <a:pt x="92107" y="7144"/>
                    <a:pt x="62865" y="7144"/>
                  </a:cubicBezTo>
                  <a:cubicBezTo>
                    <a:pt x="32099" y="7144"/>
                    <a:pt x="7049" y="32195"/>
                    <a:pt x="7144" y="62960"/>
                  </a:cubicBezTo>
                  <a:cubicBezTo>
                    <a:pt x="7144" y="69056"/>
                    <a:pt x="12192" y="74009"/>
                    <a:pt x="18288" y="74009"/>
                  </a:cubicBezTo>
                  <a:lnTo>
                    <a:pt x="100299" y="74009"/>
                  </a:lnTo>
                  <a:cubicBezTo>
                    <a:pt x="90583" y="90678"/>
                    <a:pt x="85154" y="109919"/>
                    <a:pt x="85154" y="129730"/>
                  </a:cubicBezTo>
                  <a:cubicBezTo>
                    <a:pt x="85154" y="145733"/>
                    <a:pt x="88678" y="162687"/>
                    <a:pt x="95441" y="177165"/>
                  </a:cubicBezTo>
                  <a:lnTo>
                    <a:pt x="99727" y="186404"/>
                  </a:lnTo>
                  <a:lnTo>
                    <a:pt x="89821" y="192119"/>
                  </a:lnTo>
                  <a:cubicBezTo>
                    <a:pt x="88202" y="193072"/>
                    <a:pt x="87249" y="194691"/>
                    <a:pt x="87059" y="196501"/>
                  </a:cubicBezTo>
                  <a:cubicBezTo>
                    <a:pt x="80391" y="189547"/>
                    <a:pt x="70771" y="185452"/>
                    <a:pt x="60198" y="186309"/>
                  </a:cubicBezTo>
                  <a:cubicBezTo>
                    <a:pt x="44101" y="187643"/>
                    <a:pt x="31052" y="200501"/>
                    <a:pt x="29623" y="216599"/>
                  </a:cubicBezTo>
                  <a:cubicBezTo>
                    <a:pt x="27813" y="236982"/>
                    <a:pt x="44387" y="254032"/>
                    <a:pt x="64580" y="253079"/>
                  </a:cubicBezTo>
                  <a:cubicBezTo>
                    <a:pt x="81725" y="252222"/>
                    <a:pt x="95631" y="238125"/>
                    <a:pt x="96298" y="220980"/>
                  </a:cubicBezTo>
                  <a:cubicBezTo>
                    <a:pt x="96584" y="214313"/>
                    <a:pt x="94869" y="208121"/>
                    <a:pt x="91726" y="202883"/>
                  </a:cubicBezTo>
                  <a:lnTo>
                    <a:pt x="145352" y="229457"/>
                  </a:lnTo>
                  <a:cubicBezTo>
                    <a:pt x="146971" y="230314"/>
                    <a:pt x="148971" y="230219"/>
                    <a:pt x="150591" y="229267"/>
                  </a:cubicBezTo>
                  <a:cubicBezTo>
                    <a:pt x="152210" y="228314"/>
                    <a:pt x="153257" y="226695"/>
                    <a:pt x="153353" y="224790"/>
                  </a:cubicBezTo>
                  <a:lnTo>
                    <a:pt x="157258" y="163163"/>
                  </a:lnTo>
                  <a:close/>
                </a:path>
              </a:pathLst>
            </a:custGeom>
            <a:grpFill/>
            <a:ln w="28575" cap="flat">
              <a:solidFill>
                <a:srgbClr val="002060"/>
              </a:solidFill>
              <a:prstDash val="solid"/>
              <a:miter/>
            </a:ln>
          </p:spPr>
          <p:txBody>
            <a:bodyPr rtlCol="0" anchor="ctr"/>
            <a:lstStyle/>
            <a:p>
              <a:endParaRPr lang="ko-KR" altLang="en-US"/>
            </a:p>
          </p:txBody>
        </p:sp>
        <p:sp>
          <p:nvSpPr>
            <p:cNvPr id="64" name="자유형: 도형 482">
              <a:extLst>
                <a:ext uri="{FF2B5EF4-FFF2-40B4-BE49-F238E27FC236}">
                  <a16:creationId xmlns:a16="http://schemas.microsoft.com/office/drawing/2014/main" id="{CA0F0FA0-6411-0128-3636-B901F1DAB884}"/>
                </a:ext>
              </a:extLst>
            </p:cNvPr>
            <p:cNvSpPr/>
            <p:nvPr/>
          </p:nvSpPr>
          <p:spPr>
            <a:xfrm>
              <a:off x="4235079" y="4957499"/>
              <a:ext cx="266700" cy="123825"/>
            </a:xfrm>
            <a:custGeom>
              <a:avLst/>
              <a:gdLst>
                <a:gd name="connsiteX0" fmla="*/ 9538 w 266700"/>
                <a:gd name="connsiteY0" fmla="*/ 51507 h 123825"/>
                <a:gd name="connsiteX1" fmla="*/ 60877 w 266700"/>
                <a:gd name="connsiteY1" fmla="*/ 85702 h 123825"/>
                <a:gd name="connsiteX2" fmla="*/ 67926 w 266700"/>
                <a:gd name="connsiteY2" fmla="*/ 84940 h 123825"/>
                <a:gd name="connsiteX3" fmla="*/ 69450 w 266700"/>
                <a:gd name="connsiteY3" fmla="*/ 80940 h 123825"/>
                <a:gd name="connsiteX4" fmla="*/ 69450 w 266700"/>
                <a:gd name="connsiteY4" fmla="*/ 67795 h 123825"/>
                <a:gd name="connsiteX5" fmla="*/ 82785 w 266700"/>
                <a:gd name="connsiteY5" fmla="*/ 70557 h 123825"/>
                <a:gd name="connsiteX6" fmla="*/ 135744 w 266700"/>
                <a:gd name="connsiteY6" fmla="*/ 120564 h 123825"/>
                <a:gd name="connsiteX7" fmla="*/ 164224 w 266700"/>
                <a:gd name="connsiteY7" fmla="*/ 106467 h 123825"/>
                <a:gd name="connsiteX8" fmla="*/ 176606 w 266700"/>
                <a:gd name="connsiteY8" fmla="*/ 103609 h 123825"/>
                <a:gd name="connsiteX9" fmla="*/ 177559 w 266700"/>
                <a:gd name="connsiteY9" fmla="*/ 103704 h 123825"/>
                <a:gd name="connsiteX10" fmla="*/ 167367 w 266700"/>
                <a:gd name="connsiteY10" fmla="*/ 80368 h 123825"/>
                <a:gd name="connsiteX11" fmla="*/ 249282 w 266700"/>
                <a:gd name="connsiteY11" fmla="*/ 80368 h 123825"/>
                <a:gd name="connsiteX12" fmla="*/ 260426 w 266700"/>
                <a:gd name="connsiteY12" fmla="*/ 69319 h 123825"/>
                <a:gd name="connsiteX13" fmla="*/ 204705 w 266700"/>
                <a:gd name="connsiteY13" fmla="*/ 13503 h 123825"/>
                <a:gd name="connsiteX14" fmla="*/ 150127 w 266700"/>
                <a:gd name="connsiteY14" fmla="*/ 57889 h 123825"/>
                <a:gd name="connsiteX15" fmla="*/ 79642 w 266700"/>
                <a:gd name="connsiteY15" fmla="*/ 25123 h 123825"/>
                <a:gd name="connsiteX16" fmla="*/ 69545 w 266700"/>
                <a:gd name="connsiteY16" fmla="*/ 24171 h 123825"/>
                <a:gd name="connsiteX17" fmla="*/ 69545 w 266700"/>
                <a:gd name="connsiteY17" fmla="*/ 12836 h 123825"/>
                <a:gd name="connsiteX18" fmla="*/ 68021 w 266700"/>
                <a:gd name="connsiteY18" fmla="*/ 8835 h 123825"/>
                <a:gd name="connsiteX19" fmla="*/ 60973 w 266700"/>
                <a:gd name="connsiteY19" fmla="*/ 8073 h 123825"/>
                <a:gd name="connsiteX20" fmla="*/ 9728 w 266700"/>
                <a:gd name="connsiteY20" fmla="*/ 42173 h 123825"/>
                <a:gd name="connsiteX21" fmla="*/ 7633 w 266700"/>
                <a:gd name="connsiteY21" fmla="*/ 44649 h 123825"/>
                <a:gd name="connsiteX22" fmla="*/ 9538 w 266700"/>
                <a:gd name="connsiteY22" fmla="*/ 51507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6700" h="123825">
                  <a:moveTo>
                    <a:pt x="9538" y="51507"/>
                  </a:moveTo>
                  <a:lnTo>
                    <a:pt x="60877" y="85702"/>
                  </a:lnTo>
                  <a:cubicBezTo>
                    <a:pt x="63068" y="87131"/>
                    <a:pt x="66021" y="86940"/>
                    <a:pt x="67926" y="84940"/>
                  </a:cubicBezTo>
                  <a:cubicBezTo>
                    <a:pt x="68974" y="83892"/>
                    <a:pt x="69450" y="82464"/>
                    <a:pt x="69450" y="80940"/>
                  </a:cubicBezTo>
                  <a:lnTo>
                    <a:pt x="69450" y="67795"/>
                  </a:lnTo>
                  <a:lnTo>
                    <a:pt x="82785" y="70557"/>
                  </a:lnTo>
                  <a:cubicBezTo>
                    <a:pt x="108598" y="75796"/>
                    <a:pt x="129743" y="95799"/>
                    <a:pt x="135744" y="120564"/>
                  </a:cubicBezTo>
                  <a:lnTo>
                    <a:pt x="164224" y="106467"/>
                  </a:lnTo>
                  <a:cubicBezTo>
                    <a:pt x="168034" y="104562"/>
                    <a:pt x="172320" y="103609"/>
                    <a:pt x="176606" y="103609"/>
                  </a:cubicBezTo>
                  <a:cubicBezTo>
                    <a:pt x="176987" y="103609"/>
                    <a:pt x="177273" y="103704"/>
                    <a:pt x="177559" y="103704"/>
                  </a:cubicBezTo>
                  <a:cubicBezTo>
                    <a:pt x="175082" y="95513"/>
                    <a:pt x="171558" y="87702"/>
                    <a:pt x="167367" y="80368"/>
                  </a:cubicBezTo>
                  <a:lnTo>
                    <a:pt x="249282" y="80368"/>
                  </a:lnTo>
                  <a:cubicBezTo>
                    <a:pt x="255378" y="80368"/>
                    <a:pt x="260426" y="75415"/>
                    <a:pt x="260426" y="69319"/>
                  </a:cubicBezTo>
                  <a:cubicBezTo>
                    <a:pt x="260521" y="38553"/>
                    <a:pt x="235471" y="13503"/>
                    <a:pt x="204705" y="13503"/>
                  </a:cubicBezTo>
                  <a:cubicBezTo>
                    <a:pt x="177844" y="13503"/>
                    <a:pt x="155461" y="32553"/>
                    <a:pt x="150127" y="57889"/>
                  </a:cubicBezTo>
                  <a:cubicBezTo>
                    <a:pt x="132125" y="39697"/>
                    <a:pt x="106407" y="27600"/>
                    <a:pt x="79642" y="25123"/>
                  </a:cubicBezTo>
                  <a:lnTo>
                    <a:pt x="69545" y="24171"/>
                  </a:lnTo>
                  <a:lnTo>
                    <a:pt x="69545" y="12836"/>
                  </a:lnTo>
                  <a:cubicBezTo>
                    <a:pt x="69545" y="11407"/>
                    <a:pt x="69069" y="9883"/>
                    <a:pt x="68021" y="8835"/>
                  </a:cubicBezTo>
                  <a:cubicBezTo>
                    <a:pt x="66116" y="6835"/>
                    <a:pt x="63068" y="6645"/>
                    <a:pt x="60973" y="8073"/>
                  </a:cubicBezTo>
                  <a:lnTo>
                    <a:pt x="9728" y="42173"/>
                  </a:lnTo>
                  <a:cubicBezTo>
                    <a:pt x="8776" y="42744"/>
                    <a:pt x="8014" y="43602"/>
                    <a:pt x="7633" y="44649"/>
                  </a:cubicBezTo>
                  <a:cubicBezTo>
                    <a:pt x="6490" y="47316"/>
                    <a:pt x="7442" y="50079"/>
                    <a:pt x="9538" y="51507"/>
                  </a:cubicBezTo>
                  <a:close/>
                </a:path>
              </a:pathLst>
            </a:custGeom>
            <a:grpFill/>
            <a:ln w="28575" cap="flat">
              <a:solidFill>
                <a:srgbClr val="002060"/>
              </a:solidFill>
              <a:prstDash val="solid"/>
              <a:miter/>
            </a:ln>
          </p:spPr>
          <p:txBody>
            <a:bodyPr rtlCol="0" anchor="ctr"/>
            <a:lstStyle/>
            <a:p>
              <a:endParaRPr lang="ko-KR" altLang="en-US"/>
            </a:p>
          </p:txBody>
        </p:sp>
      </p:grpSp>
      <p:sp>
        <p:nvSpPr>
          <p:cNvPr id="65" name="직사각형 9">
            <a:extLst>
              <a:ext uri="{FF2B5EF4-FFF2-40B4-BE49-F238E27FC236}">
                <a16:creationId xmlns:a16="http://schemas.microsoft.com/office/drawing/2014/main" id="{7C9BDD38-5692-8381-ABBE-857BD67CE84E}"/>
              </a:ext>
            </a:extLst>
          </p:cNvPr>
          <p:cNvSpPr/>
          <p:nvPr/>
        </p:nvSpPr>
        <p:spPr>
          <a:xfrm>
            <a:off x="9434892" y="3152390"/>
            <a:ext cx="2596036" cy="523220"/>
          </a:xfrm>
          <a:prstGeom prst="rect">
            <a:avLst/>
          </a:prstGeom>
          <a:noFill/>
        </p:spPr>
        <p:txBody>
          <a:bodyPr wrap="square" rtlCol="0">
            <a:spAutoFit/>
          </a:bodyPr>
          <a:lstStyle/>
          <a:p>
            <a:pPr algn="ctr"/>
            <a:r>
              <a:rPr lang="en-US" altLang="ko-KR" sz="1400" b="1" dirty="0">
                <a:solidFill>
                  <a:srgbClr val="414042"/>
                </a:solidFill>
              </a:rPr>
              <a:t>Door to Door and Meeting with owner of SW 4 Avenue property</a:t>
            </a:r>
          </a:p>
        </p:txBody>
      </p:sp>
      <p:sp>
        <p:nvSpPr>
          <p:cNvPr id="67" name="TextBox 66">
            <a:extLst>
              <a:ext uri="{FF2B5EF4-FFF2-40B4-BE49-F238E27FC236}">
                <a16:creationId xmlns:a16="http://schemas.microsoft.com/office/drawing/2014/main" id="{FD43640B-F4F2-5E19-EB23-736522BC8C81}"/>
              </a:ext>
            </a:extLst>
          </p:cNvPr>
          <p:cNvSpPr txBox="1"/>
          <p:nvPr/>
        </p:nvSpPr>
        <p:spPr>
          <a:xfrm>
            <a:off x="9522461" y="3757302"/>
            <a:ext cx="2341210" cy="646331"/>
          </a:xfrm>
          <a:prstGeom prst="rect">
            <a:avLst/>
          </a:prstGeom>
          <a:noFill/>
        </p:spPr>
        <p:txBody>
          <a:bodyPr wrap="square" rtlCol="0">
            <a:spAutoFit/>
          </a:bodyPr>
          <a:lstStyle>
            <a:defPPr>
              <a:defRPr lang="ko-KR"/>
            </a:defPPr>
            <a:lvl1pPr algn="just">
              <a:lnSpc>
                <a:spcPct val="150000"/>
              </a:lnSpc>
              <a:defRPr sz="1100">
                <a:solidFill>
                  <a:schemeClr val="tx1">
                    <a:lumMod val="75000"/>
                    <a:lumOff val="25000"/>
                  </a:schemeClr>
                </a:solidFill>
              </a:defRPr>
            </a:lvl1pPr>
          </a:lstStyle>
          <a:p>
            <a:pPr algn="ctr">
              <a:lnSpc>
                <a:spcPct val="100000"/>
              </a:lnSpc>
            </a:pPr>
            <a:r>
              <a:rPr lang="en-US" altLang="ko-KR" sz="1200" dirty="0">
                <a:solidFill>
                  <a:srgbClr val="414042"/>
                </a:solidFill>
              </a:rPr>
              <a:t>Design Team completed a door to door along SW 4 Avenue – </a:t>
            </a:r>
          </a:p>
          <a:p>
            <a:pPr algn="ctr">
              <a:lnSpc>
                <a:spcPct val="100000"/>
              </a:lnSpc>
            </a:pPr>
            <a:r>
              <a:rPr lang="en-US" altLang="ko-KR" sz="1200" dirty="0">
                <a:solidFill>
                  <a:srgbClr val="414042"/>
                </a:solidFill>
              </a:rPr>
              <a:t>November 2024</a:t>
            </a:r>
            <a:endParaRPr lang="ko-KR" altLang="en-US" sz="1200" dirty="0">
              <a:solidFill>
                <a:srgbClr val="414042"/>
              </a:solidFill>
            </a:endParaRPr>
          </a:p>
        </p:txBody>
      </p:sp>
    </p:spTree>
    <p:extLst>
      <p:ext uri="{BB962C8B-B14F-4D97-AF65-F5344CB8AC3E}">
        <p14:creationId xmlns:p14="http://schemas.microsoft.com/office/powerpoint/2010/main" val="2834059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text on a black background&#10;&#10;Description automatically generated">
            <a:extLst>
              <a:ext uri="{FF2B5EF4-FFF2-40B4-BE49-F238E27FC236}">
                <a16:creationId xmlns:a16="http://schemas.microsoft.com/office/drawing/2014/main" id="{9EE9B2F4-1596-FEFD-56A6-39E2655E86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88" y="385665"/>
            <a:ext cx="1616270" cy="808135"/>
          </a:xfrm>
          <a:prstGeom prst="rect">
            <a:avLst/>
          </a:prstGeom>
        </p:spPr>
      </p:pic>
      <p:grpSp>
        <p:nvGrpSpPr>
          <p:cNvPr id="3" name="Group 2">
            <a:extLst>
              <a:ext uri="{FF2B5EF4-FFF2-40B4-BE49-F238E27FC236}">
                <a16:creationId xmlns:a16="http://schemas.microsoft.com/office/drawing/2014/main" id="{BFDC2EAA-DF77-FDCF-64CB-3041F8439483}"/>
              </a:ext>
            </a:extLst>
          </p:cNvPr>
          <p:cNvGrpSpPr/>
          <p:nvPr/>
        </p:nvGrpSpPr>
        <p:grpSpPr>
          <a:xfrm>
            <a:off x="1918860" y="382618"/>
            <a:ext cx="831013" cy="831012"/>
            <a:chOff x="3726482" y="3206233"/>
            <a:chExt cx="1013900" cy="1013899"/>
          </a:xfrm>
        </p:grpSpPr>
        <p:pic>
          <p:nvPicPr>
            <p:cNvPr id="10" name="Image" descr="Image">
              <a:extLst>
                <a:ext uri="{FF2B5EF4-FFF2-40B4-BE49-F238E27FC236}">
                  <a16:creationId xmlns:a16="http://schemas.microsoft.com/office/drawing/2014/main" id="{251B3D3E-0C41-5CBD-CEA2-406058B2E71E}"/>
                </a:ext>
              </a:extLst>
            </p:cNvPr>
            <p:cNvPicPr>
              <a:picLocks noChangeAspect="1"/>
            </p:cNvPicPr>
            <p:nvPr/>
          </p:nvPicPr>
          <p:blipFill>
            <a:blip r:embed="rId4"/>
            <a:stretch>
              <a:fillRect/>
            </a:stretch>
          </p:blipFill>
          <p:spPr>
            <a:xfrm>
              <a:off x="3726482" y="3206233"/>
              <a:ext cx="1013900" cy="1013899"/>
            </a:xfrm>
            <a:prstGeom prst="rect">
              <a:avLst/>
            </a:prstGeom>
            <a:ln w="12700" cap="flat">
              <a:noFill/>
              <a:miter lim="400000"/>
            </a:ln>
            <a:effectLst/>
          </p:spPr>
        </p:pic>
        <p:pic>
          <p:nvPicPr>
            <p:cNvPr id="13" name="FDOT_COMPASS.png" descr="FDOT_COMPASS.png">
              <a:extLst>
                <a:ext uri="{FF2B5EF4-FFF2-40B4-BE49-F238E27FC236}">
                  <a16:creationId xmlns:a16="http://schemas.microsoft.com/office/drawing/2014/main" id="{945E04E0-AD40-0082-3582-B91F72E8757C}"/>
                </a:ext>
              </a:extLst>
            </p:cNvPr>
            <p:cNvPicPr>
              <a:picLocks noChangeAspect="1"/>
            </p:cNvPicPr>
            <p:nvPr/>
          </p:nvPicPr>
          <p:blipFill>
            <a:blip r:embed="rId5"/>
            <a:stretch>
              <a:fillRect/>
            </a:stretch>
          </p:blipFill>
          <p:spPr>
            <a:xfrm>
              <a:off x="3776664" y="3236459"/>
              <a:ext cx="914400" cy="914400"/>
            </a:xfrm>
            <a:prstGeom prst="rect">
              <a:avLst/>
            </a:prstGeom>
            <a:ln w="12700" cap="flat">
              <a:noFill/>
              <a:miter lim="400000"/>
            </a:ln>
            <a:effectLst/>
          </p:spPr>
        </p:pic>
      </p:grpSp>
      <p:sp>
        <p:nvSpPr>
          <p:cNvPr id="15" name="TextBox 14">
            <a:extLst>
              <a:ext uri="{FF2B5EF4-FFF2-40B4-BE49-F238E27FC236}">
                <a16:creationId xmlns:a16="http://schemas.microsoft.com/office/drawing/2014/main" id="{31F5F812-7664-AE57-598B-32D5305DF898}"/>
              </a:ext>
            </a:extLst>
          </p:cNvPr>
          <p:cNvSpPr txBox="1"/>
          <p:nvPr/>
        </p:nvSpPr>
        <p:spPr>
          <a:xfrm>
            <a:off x="3353289" y="1407043"/>
            <a:ext cx="8428383" cy="5078313"/>
          </a:xfrm>
          <a:prstGeom prst="rect">
            <a:avLst/>
          </a:prstGeom>
          <a:noFill/>
        </p:spPr>
        <p:txBody>
          <a:bodyPr wrap="square">
            <a:spAutoFit/>
          </a:bodyPr>
          <a:lstStyle/>
          <a:p>
            <a:r>
              <a:rPr lang="en-US" dirty="0">
                <a:solidFill>
                  <a:srgbClr val="414042"/>
                </a:solidFill>
              </a:rPr>
              <a:t>Construction activities will be completed in phases to minimize impacts to the public.</a:t>
            </a:r>
          </a:p>
          <a:p>
            <a:endParaRPr lang="en-US" dirty="0">
              <a:solidFill>
                <a:srgbClr val="414042"/>
              </a:solidFill>
            </a:endParaRPr>
          </a:p>
          <a:p>
            <a:r>
              <a:rPr lang="en-US" b="1" dirty="0">
                <a:solidFill>
                  <a:srgbClr val="414042"/>
                </a:solidFill>
              </a:rPr>
              <a:t>Maintenance of Traffic (MOT):</a:t>
            </a:r>
          </a:p>
          <a:p>
            <a:pPr marL="800100" lvl="1" indent="-342900">
              <a:buFont typeface="Arial" panose="020B0604020202020204" pitchFamily="34" charset="0"/>
              <a:buChar char="•"/>
            </a:pPr>
            <a:r>
              <a:rPr lang="en-US" dirty="0">
                <a:solidFill>
                  <a:srgbClr val="414042"/>
                </a:solidFill>
              </a:rPr>
              <a:t>Lane closures shall occur during non-peak hours on non-event days, nights and weekends.</a:t>
            </a:r>
          </a:p>
          <a:p>
            <a:pPr marL="800100" lvl="1" indent="-342900">
              <a:buFont typeface="Arial" panose="020B0604020202020204" pitchFamily="34" charset="0"/>
              <a:buChar char="•"/>
            </a:pPr>
            <a:r>
              <a:rPr lang="en-US" dirty="0">
                <a:solidFill>
                  <a:srgbClr val="414042"/>
                </a:solidFill>
              </a:rPr>
              <a:t>At least one travel lane will remain open.</a:t>
            </a:r>
          </a:p>
          <a:p>
            <a:pPr marL="800100" lvl="1" indent="-342900">
              <a:buFont typeface="Arial" panose="020B0604020202020204" pitchFamily="34" charset="0"/>
              <a:buChar char="•"/>
            </a:pPr>
            <a:r>
              <a:rPr lang="en-US" dirty="0">
                <a:solidFill>
                  <a:srgbClr val="414042"/>
                </a:solidFill>
              </a:rPr>
              <a:t>Pedestrian detours will be clearly marked.</a:t>
            </a:r>
          </a:p>
          <a:p>
            <a:pPr marL="342900" indent="-342900">
              <a:buFont typeface="Arial" panose="020B0604020202020204" pitchFamily="34" charset="0"/>
              <a:buChar char="•"/>
            </a:pPr>
            <a:endParaRPr lang="en-US" b="1" dirty="0">
              <a:solidFill>
                <a:srgbClr val="414042"/>
              </a:solidFill>
            </a:endParaRPr>
          </a:p>
          <a:p>
            <a:r>
              <a:rPr lang="en-US" b="1" dirty="0">
                <a:solidFill>
                  <a:srgbClr val="414042"/>
                </a:solidFill>
              </a:rPr>
              <a:t>Non-peak hours are:</a:t>
            </a:r>
          </a:p>
          <a:p>
            <a:pPr lvl="1"/>
            <a:r>
              <a:rPr lang="en-US" sz="1800" dirty="0">
                <a:solidFill>
                  <a:srgbClr val="414042"/>
                </a:solidFill>
              </a:rPr>
              <a:t>447808-1-52-01</a:t>
            </a:r>
            <a:endParaRPr lang="en-US" dirty="0">
              <a:solidFill>
                <a:srgbClr val="414042"/>
              </a:solidFill>
            </a:endParaRPr>
          </a:p>
          <a:p>
            <a:pPr marL="800100" lvl="1" indent="-342900">
              <a:buFont typeface="Arial" panose="020B0604020202020204" pitchFamily="34" charset="0"/>
              <a:buChar char="•"/>
            </a:pPr>
            <a:r>
              <a:rPr lang="en-US" dirty="0">
                <a:solidFill>
                  <a:srgbClr val="414042"/>
                </a:solidFill>
              </a:rPr>
              <a:t>5 a.m. to 3:00 p.m. Weekdays</a:t>
            </a:r>
          </a:p>
          <a:p>
            <a:pPr marL="800100" lvl="1" indent="-342900">
              <a:buFont typeface="Arial" panose="020B0604020202020204" pitchFamily="34" charset="0"/>
              <a:buChar char="•"/>
            </a:pPr>
            <a:r>
              <a:rPr lang="en-US" dirty="0">
                <a:solidFill>
                  <a:srgbClr val="414042"/>
                </a:solidFill>
              </a:rPr>
              <a:t>9 a.m. to 7 p.m. Weekends</a:t>
            </a:r>
          </a:p>
          <a:p>
            <a:pPr lvl="1"/>
            <a:endParaRPr lang="en-US" dirty="0">
              <a:solidFill>
                <a:srgbClr val="414042"/>
              </a:solidFill>
            </a:endParaRPr>
          </a:p>
          <a:p>
            <a:pPr lvl="1"/>
            <a:r>
              <a:rPr lang="en-US" sz="1800" dirty="0">
                <a:solidFill>
                  <a:srgbClr val="414042"/>
                </a:solidFill>
              </a:rPr>
              <a:t>443905-1-52-01</a:t>
            </a:r>
            <a:endParaRPr lang="en-US" dirty="0">
              <a:solidFill>
                <a:srgbClr val="414042"/>
              </a:solidFill>
            </a:endParaRPr>
          </a:p>
          <a:p>
            <a:pPr marL="800100" lvl="1" indent="-342900">
              <a:buFont typeface="Arial" panose="020B0604020202020204" pitchFamily="34" charset="0"/>
              <a:buChar char="•"/>
            </a:pPr>
            <a:r>
              <a:rPr lang="en-US" dirty="0">
                <a:solidFill>
                  <a:srgbClr val="414042"/>
                </a:solidFill>
              </a:rPr>
              <a:t>9 a.m. to 3:30 p.m. Weekdays</a:t>
            </a:r>
          </a:p>
          <a:p>
            <a:pPr marL="800100" lvl="1" indent="-342900">
              <a:buFont typeface="Arial" panose="020B0604020202020204" pitchFamily="34" charset="0"/>
              <a:buChar char="•"/>
            </a:pPr>
            <a:r>
              <a:rPr lang="en-US" dirty="0">
                <a:solidFill>
                  <a:srgbClr val="414042"/>
                </a:solidFill>
              </a:rPr>
              <a:t>8 p.m. to 6:30 a.m. Weekdays and Weekends </a:t>
            </a:r>
          </a:p>
          <a:p>
            <a:pPr marL="800100" lvl="1" indent="-342900">
              <a:buFont typeface="Arial" panose="020B0604020202020204" pitchFamily="34" charset="0"/>
              <a:buChar char="•"/>
            </a:pPr>
            <a:endParaRPr lang="en-US" dirty="0">
              <a:solidFill>
                <a:srgbClr val="414042"/>
              </a:solidFill>
            </a:endParaRPr>
          </a:p>
          <a:p>
            <a:endParaRPr lang="en-US" dirty="0">
              <a:solidFill>
                <a:srgbClr val="414042"/>
              </a:solidFill>
            </a:endParaRPr>
          </a:p>
        </p:txBody>
      </p:sp>
      <p:sp>
        <p:nvSpPr>
          <p:cNvPr id="17" name="TextBox 16">
            <a:extLst>
              <a:ext uri="{FF2B5EF4-FFF2-40B4-BE49-F238E27FC236}">
                <a16:creationId xmlns:a16="http://schemas.microsoft.com/office/drawing/2014/main" id="{1D1E78FC-2D85-1C8E-3A04-E5566BC0B080}"/>
              </a:ext>
            </a:extLst>
          </p:cNvPr>
          <p:cNvSpPr txBox="1"/>
          <p:nvPr/>
        </p:nvSpPr>
        <p:spPr>
          <a:xfrm>
            <a:off x="206818" y="3157451"/>
            <a:ext cx="2672443" cy="1384995"/>
          </a:xfrm>
          <a:prstGeom prst="rect">
            <a:avLst/>
          </a:prstGeom>
          <a:noFill/>
        </p:spPr>
        <p:txBody>
          <a:bodyPr wrap="square" rtlCol="0">
            <a:spAutoFit/>
          </a:bodyPr>
          <a:lstStyle/>
          <a:p>
            <a:r>
              <a:rPr lang="en-US" altLang="ko-KR" sz="2800" b="1" dirty="0">
                <a:solidFill>
                  <a:schemeClr val="bg1"/>
                </a:solidFill>
                <a:cs typeface="Arial" panose="020B0604020202020204" pitchFamily="34" charset="0"/>
              </a:rPr>
              <a:t>WHAT TO EXPECT DURING CONSTRUCTION </a:t>
            </a:r>
          </a:p>
        </p:txBody>
      </p:sp>
    </p:spTree>
    <p:extLst>
      <p:ext uri="{BB962C8B-B14F-4D97-AF65-F5344CB8AC3E}">
        <p14:creationId xmlns:p14="http://schemas.microsoft.com/office/powerpoint/2010/main" val="12000801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text on a black background&#10;&#10;Description automatically generated">
            <a:extLst>
              <a:ext uri="{FF2B5EF4-FFF2-40B4-BE49-F238E27FC236}">
                <a16:creationId xmlns:a16="http://schemas.microsoft.com/office/drawing/2014/main" id="{9EE9B2F4-1596-FEFD-56A6-39E2655E86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88" y="385665"/>
            <a:ext cx="1616270" cy="808135"/>
          </a:xfrm>
          <a:prstGeom prst="rect">
            <a:avLst/>
          </a:prstGeom>
        </p:spPr>
      </p:pic>
      <p:grpSp>
        <p:nvGrpSpPr>
          <p:cNvPr id="3" name="Group 2">
            <a:extLst>
              <a:ext uri="{FF2B5EF4-FFF2-40B4-BE49-F238E27FC236}">
                <a16:creationId xmlns:a16="http://schemas.microsoft.com/office/drawing/2014/main" id="{BFDC2EAA-DF77-FDCF-64CB-3041F8439483}"/>
              </a:ext>
            </a:extLst>
          </p:cNvPr>
          <p:cNvGrpSpPr/>
          <p:nvPr/>
        </p:nvGrpSpPr>
        <p:grpSpPr>
          <a:xfrm>
            <a:off x="1918860" y="382618"/>
            <a:ext cx="831013" cy="831012"/>
            <a:chOff x="3726482" y="3206233"/>
            <a:chExt cx="1013900" cy="1013899"/>
          </a:xfrm>
        </p:grpSpPr>
        <p:pic>
          <p:nvPicPr>
            <p:cNvPr id="10" name="Image" descr="Image">
              <a:extLst>
                <a:ext uri="{FF2B5EF4-FFF2-40B4-BE49-F238E27FC236}">
                  <a16:creationId xmlns:a16="http://schemas.microsoft.com/office/drawing/2014/main" id="{251B3D3E-0C41-5CBD-CEA2-406058B2E71E}"/>
                </a:ext>
              </a:extLst>
            </p:cNvPr>
            <p:cNvPicPr>
              <a:picLocks noChangeAspect="1"/>
            </p:cNvPicPr>
            <p:nvPr/>
          </p:nvPicPr>
          <p:blipFill>
            <a:blip r:embed="rId3"/>
            <a:stretch>
              <a:fillRect/>
            </a:stretch>
          </p:blipFill>
          <p:spPr>
            <a:xfrm>
              <a:off x="3726482" y="3206233"/>
              <a:ext cx="1013900" cy="1013899"/>
            </a:xfrm>
            <a:prstGeom prst="rect">
              <a:avLst/>
            </a:prstGeom>
            <a:ln w="12700" cap="flat">
              <a:noFill/>
              <a:miter lim="400000"/>
            </a:ln>
            <a:effectLst/>
          </p:spPr>
        </p:pic>
        <p:pic>
          <p:nvPicPr>
            <p:cNvPr id="13" name="FDOT_COMPASS.png" descr="FDOT_COMPASS.png">
              <a:extLst>
                <a:ext uri="{FF2B5EF4-FFF2-40B4-BE49-F238E27FC236}">
                  <a16:creationId xmlns:a16="http://schemas.microsoft.com/office/drawing/2014/main" id="{945E04E0-AD40-0082-3582-B91F72E8757C}"/>
                </a:ext>
              </a:extLst>
            </p:cNvPr>
            <p:cNvPicPr>
              <a:picLocks noChangeAspect="1"/>
            </p:cNvPicPr>
            <p:nvPr/>
          </p:nvPicPr>
          <p:blipFill>
            <a:blip r:embed="rId4"/>
            <a:stretch>
              <a:fillRect/>
            </a:stretch>
          </p:blipFill>
          <p:spPr>
            <a:xfrm>
              <a:off x="3776664" y="3236459"/>
              <a:ext cx="914400" cy="914400"/>
            </a:xfrm>
            <a:prstGeom prst="rect">
              <a:avLst/>
            </a:prstGeom>
            <a:ln w="12700" cap="flat">
              <a:noFill/>
              <a:miter lim="400000"/>
            </a:ln>
            <a:effectLst/>
          </p:spPr>
        </p:pic>
      </p:grpSp>
      <p:sp>
        <p:nvSpPr>
          <p:cNvPr id="15" name="TextBox 14">
            <a:extLst>
              <a:ext uri="{FF2B5EF4-FFF2-40B4-BE49-F238E27FC236}">
                <a16:creationId xmlns:a16="http://schemas.microsoft.com/office/drawing/2014/main" id="{31F5F812-7664-AE57-598B-32D5305DF898}"/>
              </a:ext>
            </a:extLst>
          </p:cNvPr>
          <p:cNvSpPr txBox="1"/>
          <p:nvPr/>
        </p:nvSpPr>
        <p:spPr>
          <a:xfrm>
            <a:off x="4886738" y="1640483"/>
            <a:ext cx="7305262" cy="2031325"/>
          </a:xfrm>
          <a:prstGeom prst="rect">
            <a:avLst/>
          </a:prstGeom>
          <a:noFill/>
        </p:spPr>
        <p:txBody>
          <a:bodyPr wrap="square">
            <a:spAutoFit/>
          </a:bodyPr>
          <a:lstStyle/>
          <a:p>
            <a:r>
              <a:rPr lang="en-US" b="1" dirty="0">
                <a:solidFill>
                  <a:srgbClr val="414042"/>
                </a:solidFill>
              </a:rPr>
              <a:t>Posted Speed:</a:t>
            </a:r>
          </a:p>
          <a:p>
            <a:pPr marL="800100" lvl="1" indent="-342900">
              <a:buFont typeface="Arial" panose="020B0604020202020204" pitchFamily="34" charset="0"/>
              <a:buChar char="•"/>
            </a:pPr>
            <a:r>
              <a:rPr lang="en-US" dirty="0">
                <a:solidFill>
                  <a:srgbClr val="414042"/>
                </a:solidFill>
              </a:rPr>
              <a:t>Existing 30 Mile Per Hour (MPH) limit will remain.</a:t>
            </a:r>
          </a:p>
          <a:p>
            <a:endParaRPr lang="en-US" dirty="0">
              <a:solidFill>
                <a:srgbClr val="414042"/>
              </a:solidFill>
            </a:endParaRPr>
          </a:p>
          <a:p>
            <a:endParaRPr lang="en-US" dirty="0">
              <a:solidFill>
                <a:srgbClr val="414042"/>
              </a:solidFill>
            </a:endParaRPr>
          </a:p>
          <a:p>
            <a:r>
              <a:rPr lang="en-US" b="1" dirty="0">
                <a:solidFill>
                  <a:srgbClr val="414042"/>
                </a:solidFill>
              </a:rPr>
              <a:t>Dust:</a:t>
            </a:r>
          </a:p>
          <a:p>
            <a:pPr marL="800100" lvl="1" indent="-342900">
              <a:buFont typeface="Arial" panose="020B0604020202020204" pitchFamily="34" charset="0"/>
              <a:buChar char="•"/>
            </a:pPr>
            <a:r>
              <a:rPr lang="en-US" dirty="0">
                <a:solidFill>
                  <a:srgbClr val="414042"/>
                </a:solidFill>
              </a:rPr>
              <a:t>The contractor will be required to water and sweep in order to       minimize construction-related dust.</a:t>
            </a:r>
          </a:p>
        </p:txBody>
      </p:sp>
      <p:sp>
        <p:nvSpPr>
          <p:cNvPr id="4" name="TextBox 3">
            <a:extLst>
              <a:ext uri="{FF2B5EF4-FFF2-40B4-BE49-F238E27FC236}">
                <a16:creationId xmlns:a16="http://schemas.microsoft.com/office/drawing/2014/main" id="{DA8100EA-67E2-259C-DC30-391B30454467}"/>
              </a:ext>
            </a:extLst>
          </p:cNvPr>
          <p:cNvSpPr txBox="1"/>
          <p:nvPr/>
        </p:nvSpPr>
        <p:spPr>
          <a:xfrm>
            <a:off x="206818" y="3157451"/>
            <a:ext cx="2672443" cy="1384995"/>
          </a:xfrm>
          <a:prstGeom prst="rect">
            <a:avLst/>
          </a:prstGeom>
          <a:noFill/>
        </p:spPr>
        <p:txBody>
          <a:bodyPr wrap="square" rtlCol="0">
            <a:spAutoFit/>
          </a:bodyPr>
          <a:lstStyle/>
          <a:p>
            <a:r>
              <a:rPr lang="en-US" altLang="ko-KR" sz="2800" b="1" dirty="0">
                <a:solidFill>
                  <a:schemeClr val="bg1"/>
                </a:solidFill>
                <a:cs typeface="Arial" panose="020B0604020202020204" pitchFamily="34" charset="0"/>
              </a:rPr>
              <a:t>WHAT TO EXPECT DURING CONSTRUCTION </a:t>
            </a:r>
          </a:p>
        </p:txBody>
      </p:sp>
      <p:pic>
        <p:nvPicPr>
          <p:cNvPr id="7" name="Picture 6">
            <a:extLst>
              <a:ext uri="{FF2B5EF4-FFF2-40B4-BE49-F238E27FC236}">
                <a16:creationId xmlns:a16="http://schemas.microsoft.com/office/drawing/2014/main" id="{9509C2E0-B3F9-532C-60F2-EBA1AA4F433B}"/>
              </a:ext>
            </a:extLst>
          </p:cNvPr>
          <p:cNvPicPr>
            <a:picLocks noChangeAspect="1"/>
          </p:cNvPicPr>
          <p:nvPr/>
        </p:nvPicPr>
        <p:blipFill>
          <a:blip r:embed="rId5">
            <a:duotone>
              <a:schemeClr val="accent1">
                <a:shade val="45000"/>
                <a:satMod val="135000"/>
              </a:schemeClr>
              <a:prstClr val="white"/>
            </a:duotone>
          </a:blip>
          <a:stretch>
            <a:fillRect/>
          </a:stretch>
        </p:blipFill>
        <p:spPr>
          <a:xfrm>
            <a:off x="3481699" y="2708187"/>
            <a:ext cx="1107865" cy="694679"/>
          </a:xfrm>
          <a:prstGeom prst="rect">
            <a:avLst/>
          </a:prstGeom>
        </p:spPr>
      </p:pic>
      <p:sp>
        <p:nvSpPr>
          <p:cNvPr id="5" name="TextBox 4">
            <a:extLst>
              <a:ext uri="{FF2B5EF4-FFF2-40B4-BE49-F238E27FC236}">
                <a16:creationId xmlns:a16="http://schemas.microsoft.com/office/drawing/2014/main" id="{31F5F812-7664-AE57-598B-32D5305DF898}"/>
              </a:ext>
            </a:extLst>
          </p:cNvPr>
          <p:cNvSpPr txBox="1"/>
          <p:nvPr/>
        </p:nvSpPr>
        <p:spPr>
          <a:xfrm>
            <a:off x="4886738" y="3895071"/>
            <a:ext cx="6776344" cy="1754326"/>
          </a:xfrm>
          <a:prstGeom prst="rect">
            <a:avLst/>
          </a:prstGeom>
          <a:noFill/>
        </p:spPr>
        <p:txBody>
          <a:bodyPr wrap="square">
            <a:spAutoFit/>
          </a:bodyPr>
          <a:lstStyle/>
          <a:p>
            <a:r>
              <a:rPr lang="en-US" b="1" dirty="0">
                <a:solidFill>
                  <a:srgbClr val="414042"/>
                </a:solidFill>
              </a:rPr>
              <a:t>Noise:</a:t>
            </a:r>
          </a:p>
          <a:p>
            <a:pPr marL="800100" lvl="1" indent="-342900">
              <a:buFont typeface="Arial" panose="020B0604020202020204" pitchFamily="34" charset="0"/>
              <a:buChar char="•"/>
            </a:pPr>
            <a:r>
              <a:rPr lang="en-US" dirty="0">
                <a:solidFill>
                  <a:srgbClr val="414042"/>
                </a:solidFill>
              </a:rPr>
              <a:t>Some noise should be expected during allowable construction hours.</a:t>
            </a:r>
          </a:p>
          <a:p>
            <a:endParaRPr lang="en-US" dirty="0">
              <a:solidFill>
                <a:srgbClr val="414042"/>
              </a:solidFill>
            </a:endParaRPr>
          </a:p>
          <a:p>
            <a:r>
              <a:rPr lang="en-US" b="1" dirty="0">
                <a:solidFill>
                  <a:srgbClr val="414042"/>
                </a:solidFill>
              </a:rPr>
              <a:t>Access:</a:t>
            </a:r>
          </a:p>
          <a:p>
            <a:pPr marL="800100" lvl="1" indent="-342900">
              <a:buFont typeface="Arial" panose="020B0604020202020204" pitchFamily="34" charset="0"/>
              <a:buChar char="•"/>
            </a:pPr>
            <a:r>
              <a:rPr lang="en-US" dirty="0">
                <a:solidFill>
                  <a:srgbClr val="414042"/>
                </a:solidFill>
              </a:rPr>
              <a:t>Access to businesses and residences will be maintained.</a:t>
            </a:r>
          </a:p>
        </p:txBody>
      </p:sp>
      <p:pic>
        <p:nvPicPr>
          <p:cNvPr id="8" name="Picture 7">
            <a:extLst>
              <a:ext uri="{FF2B5EF4-FFF2-40B4-BE49-F238E27FC236}">
                <a16:creationId xmlns:a16="http://schemas.microsoft.com/office/drawing/2014/main" id="{F73D44B6-B1D3-9C9E-48CF-7756A0816491}"/>
              </a:ext>
            </a:extLst>
          </p:cNvPr>
          <p:cNvPicPr>
            <a:picLocks noChangeAspect="1"/>
          </p:cNvPicPr>
          <p:nvPr/>
        </p:nvPicPr>
        <p:blipFill>
          <a:blip r:embed="rId6">
            <a:duotone>
              <a:schemeClr val="accent1">
                <a:shade val="45000"/>
                <a:satMod val="135000"/>
              </a:schemeClr>
              <a:prstClr val="white"/>
            </a:duotone>
          </a:blip>
          <a:stretch>
            <a:fillRect/>
          </a:stretch>
        </p:blipFill>
        <p:spPr>
          <a:xfrm>
            <a:off x="3477870" y="4839016"/>
            <a:ext cx="1157433" cy="880163"/>
          </a:xfrm>
          <a:prstGeom prst="rect">
            <a:avLst/>
          </a:prstGeom>
          <a:ln>
            <a:solidFill>
              <a:srgbClr val="002060"/>
            </a:solidFill>
          </a:ln>
        </p:spPr>
      </p:pic>
      <p:grpSp>
        <p:nvGrpSpPr>
          <p:cNvPr id="17" name="그룹 443">
            <a:extLst>
              <a:ext uri="{FF2B5EF4-FFF2-40B4-BE49-F238E27FC236}">
                <a16:creationId xmlns:a16="http://schemas.microsoft.com/office/drawing/2014/main" id="{4FC77E10-8A41-21D1-4988-8AC608FD743D}"/>
              </a:ext>
            </a:extLst>
          </p:cNvPr>
          <p:cNvGrpSpPr/>
          <p:nvPr/>
        </p:nvGrpSpPr>
        <p:grpSpPr>
          <a:xfrm>
            <a:off x="3717719" y="3745451"/>
            <a:ext cx="813667" cy="733734"/>
            <a:chOff x="4106409" y="2258397"/>
            <a:chExt cx="394532" cy="342900"/>
          </a:xfrm>
          <a:solidFill>
            <a:srgbClr val="002060"/>
          </a:solidFill>
        </p:grpSpPr>
        <p:sp>
          <p:nvSpPr>
            <p:cNvPr id="18" name="자유형: 도형 444">
              <a:extLst>
                <a:ext uri="{FF2B5EF4-FFF2-40B4-BE49-F238E27FC236}">
                  <a16:creationId xmlns:a16="http://schemas.microsoft.com/office/drawing/2014/main" id="{23B4709C-DB21-168C-7A1D-2EFD7A94090F}"/>
                </a:ext>
              </a:extLst>
            </p:cNvPr>
            <p:cNvSpPr/>
            <p:nvPr/>
          </p:nvSpPr>
          <p:spPr>
            <a:xfrm>
              <a:off x="4106409" y="2258397"/>
              <a:ext cx="257175" cy="342900"/>
            </a:xfrm>
            <a:custGeom>
              <a:avLst/>
              <a:gdLst>
                <a:gd name="connsiteX0" fmla="*/ 18288 w 257175"/>
                <a:gd name="connsiteY0" fmla="*/ 92944 h 342900"/>
                <a:gd name="connsiteX1" fmla="*/ 7144 w 257175"/>
                <a:gd name="connsiteY1" fmla="*/ 103993 h 342900"/>
                <a:gd name="connsiteX2" fmla="*/ 7144 w 257175"/>
                <a:gd name="connsiteY2" fmla="*/ 237819 h 342900"/>
                <a:gd name="connsiteX3" fmla="*/ 18288 w 257175"/>
                <a:gd name="connsiteY3" fmla="*/ 248963 h 342900"/>
                <a:gd name="connsiteX4" fmla="*/ 97060 w 257175"/>
                <a:gd name="connsiteY4" fmla="*/ 248963 h 342900"/>
                <a:gd name="connsiteX5" fmla="*/ 97060 w 257175"/>
                <a:gd name="connsiteY5" fmla="*/ 92944 h 342900"/>
                <a:gd name="connsiteX6" fmla="*/ 18288 w 257175"/>
                <a:gd name="connsiteY6" fmla="*/ 92944 h 342900"/>
                <a:gd name="connsiteX7" fmla="*/ 18288 w 257175"/>
                <a:gd name="connsiteY7" fmla="*/ 92944 h 342900"/>
                <a:gd name="connsiteX8" fmla="*/ 247269 w 257175"/>
                <a:gd name="connsiteY8" fmla="*/ 8552 h 342900"/>
                <a:gd name="connsiteX9" fmla="*/ 235934 w 257175"/>
                <a:gd name="connsiteY9" fmla="*/ 8743 h 342900"/>
                <a:gd name="connsiteX10" fmla="*/ 119348 w 257175"/>
                <a:gd name="connsiteY10" fmla="*/ 83895 h 342900"/>
                <a:gd name="connsiteX11" fmla="*/ 119348 w 257175"/>
                <a:gd name="connsiteY11" fmla="*/ 258869 h 342900"/>
                <a:gd name="connsiteX12" fmla="*/ 235648 w 257175"/>
                <a:gd name="connsiteY12" fmla="*/ 336688 h 342900"/>
                <a:gd name="connsiteX13" fmla="*/ 247269 w 257175"/>
                <a:gd name="connsiteY13" fmla="*/ 337165 h 342900"/>
                <a:gd name="connsiteX14" fmla="*/ 253079 w 257175"/>
                <a:gd name="connsiteY14" fmla="*/ 327354 h 342900"/>
                <a:gd name="connsiteX15" fmla="*/ 253079 w 257175"/>
                <a:gd name="connsiteY15" fmla="*/ 18172 h 342900"/>
                <a:gd name="connsiteX16" fmla="*/ 247269 w 257175"/>
                <a:gd name="connsiteY16" fmla="*/ 8552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75" h="342900">
                  <a:moveTo>
                    <a:pt x="18288" y="92944"/>
                  </a:moveTo>
                  <a:cubicBezTo>
                    <a:pt x="12002" y="92944"/>
                    <a:pt x="7144" y="97801"/>
                    <a:pt x="7144" y="103993"/>
                  </a:cubicBezTo>
                  <a:lnTo>
                    <a:pt x="7144" y="237819"/>
                  </a:lnTo>
                  <a:cubicBezTo>
                    <a:pt x="7144" y="244010"/>
                    <a:pt x="12097" y="248963"/>
                    <a:pt x="18288" y="248963"/>
                  </a:cubicBezTo>
                  <a:lnTo>
                    <a:pt x="97060" y="248963"/>
                  </a:lnTo>
                  <a:lnTo>
                    <a:pt x="97060" y="92944"/>
                  </a:lnTo>
                  <a:lnTo>
                    <a:pt x="18288" y="92944"/>
                  </a:lnTo>
                  <a:lnTo>
                    <a:pt x="18288" y="92944"/>
                  </a:lnTo>
                  <a:close/>
                  <a:moveTo>
                    <a:pt x="247269" y="8552"/>
                  </a:moveTo>
                  <a:cubicBezTo>
                    <a:pt x="243745" y="6552"/>
                    <a:pt x="239268" y="6742"/>
                    <a:pt x="235934" y="8743"/>
                  </a:cubicBezTo>
                  <a:lnTo>
                    <a:pt x="119348" y="83895"/>
                  </a:lnTo>
                  <a:lnTo>
                    <a:pt x="119348" y="258869"/>
                  </a:lnTo>
                  <a:lnTo>
                    <a:pt x="235648" y="336688"/>
                  </a:lnTo>
                  <a:cubicBezTo>
                    <a:pt x="239459" y="338784"/>
                    <a:pt x="243173" y="339165"/>
                    <a:pt x="247269" y="337165"/>
                  </a:cubicBezTo>
                  <a:cubicBezTo>
                    <a:pt x="250793" y="335164"/>
                    <a:pt x="253079" y="331354"/>
                    <a:pt x="253079" y="327354"/>
                  </a:cubicBezTo>
                  <a:lnTo>
                    <a:pt x="253079" y="18172"/>
                  </a:lnTo>
                  <a:cubicBezTo>
                    <a:pt x="253079" y="14172"/>
                    <a:pt x="250793" y="10362"/>
                    <a:pt x="247269" y="8552"/>
                  </a:cubicBezTo>
                  <a:close/>
                </a:path>
              </a:pathLst>
            </a:custGeom>
            <a:grpFill/>
            <a:ln w="9525" cap="flat">
              <a:noFill/>
              <a:prstDash val="solid"/>
              <a:miter/>
            </a:ln>
          </p:spPr>
          <p:txBody>
            <a:bodyPr rtlCol="0" anchor="ctr"/>
            <a:lstStyle/>
            <a:p>
              <a:endParaRPr lang="ko-KR" altLang="en-US"/>
            </a:p>
          </p:txBody>
        </p:sp>
        <p:sp>
          <p:nvSpPr>
            <p:cNvPr id="19" name="자유형: 도형 445">
              <a:extLst>
                <a:ext uri="{FF2B5EF4-FFF2-40B4-BE49-F238E27FC236}">
                  <a16:creationId xmlns:a16="http://schemas.microsoft.com/office/drawing/2014/main" id="{9B0907DD-D9E3-19ED-86F6-C3D291D0AE70}"/>
                </a:ext>
              </a:extLst>
            </p:cNvPr>
            <p:cNvSpPr/>
            <p:nvPr/>
          </p:nvSpPr>
          <p:spPr>
            <a:xfrm>
              <a:off x="4365019" y="2376779"/>
              <a:ext cx="38100" cy="104775"/>
            </a:xfrm>
            <a:custGeom>
              <a:avLst/>
              <a:gdLst>
                <a:gd name="connsiteX0" fmla="*/ 27521 w 38100"/>
                <a:gd name="connsiteY0" fmla="*/ 12091 h 104775"/>
                <a:gd name="connsiteX1" fmla="*/ 12091 w 38100"/>
                <a:gd name="connsiteY1" fmla="*/ 9042 h 104775"/>
                <a:gd name="connsiteX2" fmla="*/ 9043 w 38100"/>
                <a:gd name="connsiteY2" fmla="*/ 24473 h 104775"/>
                <a:gd name="connsiteX3" fmla="*/ 9043 w 38100"/>
                <a:gd name="connsiteY3" fmla="*/ 81433 h 104775"/>
                <a:gd name="connsiteX4" fmla="*/ 12091 w 38100"/>
                <a:gd name="connsiteY4" fmla="*/ 96863 h 104775"/>
                <a:gd name="connsiteX5" fmla="*/ 27521 w 38100"/>
                <a:gd name="connsiteY5" fmla="*/ 93815 h 104775"/>
                <a:gd name="connsiteX6" fmla="*/ 27521 w 38100"/>
                <a:gd name="connsiteY6" fmla="*/ 1209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h="104775">
                  <a:moveTo>
                    <a:pt x="27521" y="12091"/>
                  </a:moveTo>
                  <a:cubicBezTo>
                    <a:pt x="24092" y="6947"/>
                    <a:pt x="17139" y="5613"/>
                    <a:pt x="12091" y="9042"/>
                  </a:cubicBezTo>
                  <a:cubicBezTo>
                    <a:pt x="6947" y="12471"/>
                    <a:pt x="5613" y="19425"/>
                    <a:pt x="9043" y="24473"/>
                  </a:cubicBezTo>
                  <a:cubicBezTo>
                    <a:pt x="20568" y="41713"/>
                    <a:pt x="20568" y="64097"/>
                    <a:pt x="9043" y="81433"/>
                  </a:cubicBezTo>
                  <a:cubicBezTo>
                    <a:pt x="5613" y="86576"/>
                    <a:pt x="7042" y="93434"/>
                    <a:pt x="12091" y="96863"/>
                  </a:cubicBezTo>
                  <a:cubicBezTo>
                    <a:pt x="17139" y="100292"/>
                    <a:pt x="24092" y="98958"/>
                    <a:pt x="27521" y="93815"/>
                  </a:cubicBezTo>
                  <a:cubicBezTo>
                    <a:pt x="44094" y="68955"/>
                    <a:pt x="44094" y="36855"/>
                    <a:pt x="27521" y="12091"/>
                  </a:cubicBezTo>
                  <a:close/>
                </a:path>
              </a:pathLst>
            </a:custGeom>
            <a:grpFill/>
            <a:ln w="9525" cap="flat">
              <a:noFill/>
              <a:prstDash val="solid"/>
              <a:miter/>
            </a:ln>
          </p:spPr>
          <p:txBody>
            <a:bodyPr rtlCol="0" anchor="ctr"/>
            <a:lstStyle/>
            <a:p>
              <a:endParaRPr lang="ko-KR" altLang="en-US"/>
            </a:p>
          </p:txBody>
        </p:sp>
        <p:sp>
          <p:nvSpPr>
            <p:cNvPr id="20" name="자유형: 도형 446">
              <a:extLst>
                <a:ext uri="{FF2B5EF4-FFF2-40B4-BE49-F238E27FC236}">
                  <a16:creationId xmlns:a16="http://schemas.microsoft.com/office/drawing/2014/main" id="{04E89DAC-ADA6-B00E-5518-2EAE3F2DCD6F}"/>
                </a:ext>
              </a:extLst>
            </p:cNvPr>
            <p:cNvSpPr/>
            <p:nvPr/>
          </p:nvSpPr>
          <p:spPr>
            <a:xfrm>
              <a:off x="4434266" y="2319820"/>
              <a:ext cx="66675" cy="219075"/>
            </a:xfrm>
            <a:custGeom>
              <a:avLst/>
              <a:gdLst>
                <a:gd name="connsiteX0" fmla="*/ 32474 w 66675"/>
                <a:gd name="connsiteY0" fmla="*/ 19615 h 219075"/>
                <a:gd name="connsiteX1" fmla="*/ 27521 w 66675"/>
                <a:gd name="connsiteY1" fmla="*/ 12091 h 219075"/>
                <a:gd name="connsiteX2" fmla="*/ 12090 w 66675"/>
                <a:gd name="connsiteY2" fmla="*/ 9042 h 219075"/>
                <a:gd name="connsiteX3" fmla="*/ 9042 w 66675"/>
                <a:gd name="connsiteY3" fmla="*/ 24473 h 219075"/>
                <a:gd name="connsiteX4" fmla="*/ 13996 w 66675"/>
                <a:gd name="connsiteY4" fmla="*/ 31998 h 219075"/>
                <a:gd name="connsiteX5" fmla="*/ 13996 w 66675"/>
                <a:gd name="connsiteY5" fmla="*/ 187827 h 219075"/>
                <a:gd name="connsiteX6" fmla="*/ 9042 w 66675"/>
                <a:gd name="connsiteY6" fmla="*/ 195256 h 219075"/>
                <a:gd name="connsiteX7" fmla="*/ 12090 w 66675"/>
                <a:gd name="connsiteY7" fmla="*/ 210687 h 219075"/>
                <a:gd name="connsiteX8" fmla="*/ 27521 w 66675"/>
                <a:gd name="connsiteY8" fmla="*/ 207639 h 219075"/>
                <a:gd name="connsiteX9" fmla="*/ 32474 w 66675"/>
                <a:gd name="connsiteY9" fmla="*/ 200209 h 219075"/>
                <a:gd name="connsiteX10" fmla="*/ 32474 w 66675"/>
                <a:gd name="connsiteY10" fmla="*/ 19615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675" h="219075">
                  <a:moveTo>
                    <a:pt x="32474" y="19615"/>
                  </a:moveTo>
                  <a:lnTo>
                    <a:pt x="27521" y="12091"/>
                  </a:lnTo>
                  <a:cubicBezTo>
                    <a:pt x="24092" y="6947"/>
                    <a:pt x="17234" y="5613"/>
                    <a:pt x="12090" y="9042"/>
                  </a:cubicBezTo>
                  <a:cubicBezTo>
                    <a:pt x="6947" y="12471"/>
                    <a:pt x="5614" y="19329"/>
                    <a:pt x="9042" y="24473"/>
                  </a:cubicBezTo>
                  <a:lnTo>
                    <a:pt x="13996" y="31998"/>
                  </a:lnTo>
                  <a:cubicBezTo>
                    <a:pt x="45523" y="79337"/>
                    <a:pt x="45523" y="140487"/>
                    <a:pt x="13996" y="187827"/>
                  </a:cubicBezTo>
                  <a:lnTo>
                    <a:pt x="9042" y="195256"/>
                  </a:lnTo>
                  <a:cubicBezTo>
                    <a:pt x="5614" y="200400"/>
                    <a:pt x="7042" y="207258"/>
                    <a:pt x="12090" y="210687"/>
                  </a:cubicBezTo>
                  <a:cubicBezTo>
                    <a:pt x="17329" y="214116"/>
                    <a:pt x="24187" y="212687"/>
                    <a:pt x="27521" y="207639"/>
                  </a:cubicBezTo>
                  <a:lnTo>
                    <a:pt x="32474" y="200209"/>
                  </a:lnTo>
                  <a:cubicBezTo>
                    <a:pt x="69050" y="145345"/>
                    <a:pt x="69050" y="74479"/>
                    <a:pt x="32474" y="19615"/>
                  </a:cubicBezTo>
                  <a:close/>
                </a:path>
              </a:pathLst>
            </a:custGeom>
            <a:grpFill/>
            <a:ln w="9525" cap="flat">
              <a:noFill/>
              <a:prstDash val="solid"/>
              <a:miter/>
            </a:ln>
          </p:spPr>
          <p:txBody>
            <a:bodyPr rtlCol="0" anchor="ctr"/>
            <a:lstStyle/>
            <a:p>
              <a:endParaRPr lang="ko-KR" altLang="en-US"/>
            </a:p>
          </p:txBody>
        </p:sp>
        <p:sp>
          <p:nvSpPr>
            <p:cNvPr id="21" name="자유형: 도형 447">
              <a:extLst>
                <a:ext uri="{FF2B5EF4-FFF2-40B4-BE49-F238E27FC236}">
                  <a16:creationId xmlns:a16="http://schemas.microsoft.com/office/drawing/2014/main" id="{925B539E-2101-88B9-AA17-63B8154F4EE6}"/>
                </a:ext>
              </a:extLst>
            </p:cNvPr>
            <p:cNvSpPr/>
            <p:nvPr/>
          </p:nvSpPr>
          <p:spPr>
            <a:xfrm>
              <a:off x="4397214" y="2344489"/>
              <a:ext cx="57150" cy="161925"/>
            </a:xfrm>
            <a:custGeom>
              <a:avLst/>
              <a:gdLst>
                <a:gd name="connsiteX0" fmla="*/ 32474 w 57150"/>
                <a:gd name="connsiteY0" fmla="*/ 19615 h 161925"/>
                <a:gd name="connsiteX1" fmla="*/ 27521 w 57150"/>
                <a:gd name="connsiteY1" fmla="*/ 12091 h 161925"/>
                <a:gd name="connsiteX2" fmla="*/ 12090 w 57150"/>
                <a:gd name="connsiteY2" fmla="*/ 9042 h 161925"/>
                <a:gd name="connsiteX3" fmla="*/ 9043 w 57150"/>
                <a:gd name="connsiteY3" fmla="*/ 24473 h 161925"/>
                <a:gd name="connsiteX4" fmla="*/ 13995 w 57150"/>
                <a:gd name="connsiteY4" fmla="*/ 31998 h 161925"/>
                <a:gd name="connsiteX5" fmla="*/ 13995 w 57150"/>
                <a:gd name="connsiteY5" fmla="*/ 138392 h 161925"/>
                <a:gd name="connsiteX6" fmla="*/ 9043 w 57150"/>
                <a:gd name="connsiteY6" fmla="*/ 145917 h 161925"/>
                <a:gd name="connsiteX7" fmla="*/ 12090 w 57150"/>
                <a:gd name="connsiteY7" fmla="*/ 161347 h 161925"/>
                <a:gd name="connsiteX8" fmla="*/ 27521 w 57150"/>
                <a:gd name="connsiteY8" fmla="*/ 158299 h 161925"/>
                <a:gd name="connsiteX9" fmla="*/ 32474 w 57150"/>
                <a:gd name="connsiteY9" fmla="*/ 150774 h 161925"/>
                <a:gd name="connsiteX10" fmla="*/ 32474 w 57150"/>
                <a:gd name="connsiteY10" fmla="*/ 1961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150" h="161925">
                  <a:moveTo>
                    <a:pt x="32474" y="19615"/>
                  </a:moveTo>
                  <a:lnTo>
                    <a:pt x="27521" y="12091"/>
                  </a:lnTo>
                  <a:cubicBezTo>
                    <a:pt x="24092" y="6947"/>
                    <a:pt x="17234" y="5613"/>
                    <a:pt x="12090" y="9042"/>
                  </a:cubicBezTo>
                  <a:cubicBezTo>
                    <a:pt x="6947" y="12471"/>
                    <a:pt x="5613" y="19329"/>
                    <a:pt x="9043" y="24473"/>
                  </a:cubicBezTo>
                  <a:lnTo>
                    <a:pt x="13995" y="31998"/>
                  </a:lnTo>
                  <a:cubicBezTo>
                    <a:pt x="35522" y="64287"/>
                    <a:pt x="35522" y="106007"/>
                    <a:pt x="13995" y="138392"/>
                  </a:cubicBezTo>
                  <a:lnTo>
                    <a:pt x="9043" y="145917"/>
                  </a:lnTo>
                  <a:cubicBezTo>
                    <a:pt x="5613" y="151060"/>
                    <a:pt x="7042" y="157918"/>
                    <a:pt x="12090" y="161347"/>
                  </a:cubicBezTo>
                  <a:cubicBezTo>
                    <a:pt x="17329" y="164776"/>
                    <a:pt x="24187" y="163347"/>
                    <a:pt x="27521" y="158299"/>
                  </a:cubicBezTo>
                  <a:lnTo>
                    <a:pt x="32474" y="150774"/>
                  </a:lnTo>
                  <a:cubicBezTo>
                    <a:pt x="58953" y="110960"/>
                    <a:pt x="58953" y="59525"/>
                    <a:pt x="32474" y="19615"/>
                  </a:cubicBezTo>
                  <a:close/>
                </a:path>
              </a:pathLst>
            </a:custGeom>
            <a:grpFill/>
            <a:ln w="9525" cap="flat">
              <a:noFill/>
              <a:prstDash val="solid"/>
              <a:miter/>
            </a:ln>
          </p:spPr>
          <p:txBody>
            <a:bodyPr rtlCol="0" anchor="ctr"/>
            <a:lstStyle/>
            <a:p>
              <a:endParaRPr lang="ko-KR" altLang="en-US"/>
            </a:p>
          </p:txBody>
        </p:sp>
      </p:grpSp>
      <p:pic>
        <p:nvPicPr>
          <p:cNvPr id="1026" name="Picture 2" descr="Lyle Speed Limit 30 Traffic Sign,24&quot; x 18&quot; R2-1-30-18HA">
            <a:extLst>
              <a:ext uri="{FF2B5EF4-FFF2-40B4-BE49-F238E27FC236}">
                <a16:creationId xmlns:a16="http://schemas.microsoft.com/office/drawing/2014/main" id="{2211D009-1B3A-B54D-526D-5F58AB1BFA9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12789" y="1138821"/>
            <a:ext cx="922539" cy="122678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solidFill>
              <a:schemeClr val="accent1"/>
            </a:solidFill>
          </a:ln>
        </p:spPr>
      </p:pic>
    </p:spTree>
    <p:extLst>
      <p:ext uri="{BB962C8B-B14F-4D97-AF65-F5344CB8AC3E}">
        <p14:creationId xmlns:p14="http://schemas.microsoft.com/office/powerpoint/2010/main" val="25037731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text on a black background&#10;&#10;Description automatically generated">
            <a:extLst>
              <a:ext uri="{FF2B5EF4-FFF2-40B4-BE49-F238E27FC236}">
                <a16:creationId xmlns:a16="http://schemas.microsoft.com/office/drawing/2014/main" id="{9EE9B2F4-1596-FEFD-56A6-39E2655E86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88" y="385665"/>
            <a:ext cx="1616270" cy="808135"/>
          </a:xfrm>
          <a:prstGeom prst="rect">
            <a:avLst/>
          </a:prstGeom>
        </p:spPr>
      </p:pic>
      <p:grpSp>
        <p:nvGrpSpPr>
          <p:cNvPr id="3" name="Group 2">
            <a:extLst>
              <a:ext uri="{FF2B5EF4-FFF2-40B4-BE49-F238E27FC236}">
                <a16:creationId xmlns:a16="http://schemas.microsoft.com/office/drawing/2014/main" id="{BFDC2EAA-DF77-FDCF-64CB-3041F8439483}"/>
              </a:ext>
            </a:extLst>
          </p:cNvPr>
          <p:cNvGrpSpPr/>
          <p:nvPr/>
        </p:nvGrpSpPr>
        <p:grpSpPr>
          <a:xfrm>
            <a:off x="1918860" y="382618"/>
            <a:ext cx="831013" cy="831012"/>
            <a:chOff x="3726482" y="3206233"/>
            <a:chExt cx="1013900" cy="1013899"/>
          </a:xfrm>
        </p:grpSpPr>
        <p:pic>
          <p:nvPicPr>
            <p:cNvPr id="10" name="Image" descr="Image">
              <a:extLst>
                <a:ext uri="{FF2B5EF4-FFF2-40B4-BE49-F238E27FC236}">
                  <a16:creationId xmlns:a16="http://schemas.microsoft.com/office/drawing/2014/main" id="{251B3D3E-0C41-5CBD-CEA2-406058B2E71E}"/>
                </a:ext>
              </a:extLst>
            </p:cNvPr>
            <p:cNvPicPr>
              <a:picLocks noChangeAspect="1"/>
            </p:cNvPicPr>
            <p:nvPr/>
          </p:nvPicPr>
          <p:blipFill>
            <a:blip r:embed="rId3"/>
            <a:stretch>
              <a:fillRect/>
            </a:stretch>
          </p:blipFill>
          <p:spPr>
            <a:xfrm>
              <a:off x="3726482" y="3206233"/>
              <a:ext cx="1013900" cy="1013899"/>
            </a:xfrm>
            <a:prstGeom prst="rect">
              <a:avLst/>
            </a:prstGeom>
            <a:ln w="12700" cap="flat">
              <a:noFill/>
              <a:miter lim="400000"/>
            </a:ln>
            <a:effectLst/>
          </p:spPr>
        </p:pic>
        <p:pic>
          <p:nvPicPr>
            <p:cNvPr id="13" name="FDOT_COMPASS.png" descr="FDOT_COMPASS.png">
              <a:extLst>
                <a:ext uri="{FF2B5EF4-FFF2-40B4-BE49-F238E27FC236}">
                  <a16:creationId xmlns:a16="http://schemas.microsoft.com/office/drawing/2014/main" id="{945E04E0-AD40-0082-3582-B91F72E8757C}"/>
                </a:ext>
              </a:extLst>
            </p:cNvPr>
            <p:cNvPicPr>
              <a:picLocks noChangeAspect="1"/>
            </p:cNvPicPr>
            <p:nvPr/>
          </p:nvPicPr>
          <p:blipFill>
            <a:blip r:embed="rId4"/>
            <a:stretch>
              <a:fillRect/>
            </a:stretch>
          </p:blipFill>
          <p:spPr>
            <a:xfrm>
              <a:off x="3776664" y="3236459"/>
              <a:ext cx="914400" cy="914400"/>
            </a:xfrm>
            <a:prstGeom prst="rect">
              <a:avLst/>
            </a:prstGeom>
            <a:ln w="12700" cap="flat">
              <a:noFill/>
              <a:miter lim="400000"/>
            </a:ln>
            <a:effectLst/>
          </p:spPr>
        </p:pic>
      </p:grpSp>
      <p:sp>
        <p:nvSpPr>
          <p:cNvPr id="15" name="TextBox 14">
            <a:extLst>
              <a:ext uri="{FF2B5EF4-FFF2-40B4-BE49-F238E27FC236}">
                <a16:creationId xmlns:a16="http://schemas.microsoft.com/office/drawing/2014/main" id="{31F5F812-7664-AE57-598B-32D5305DF898}"/>
              </a:ext>
            </a:extLst>
          </p:cNvPr>
          <p:cNvSpPr txBox="1"/>
          <p:nvPr/>
        </p:nvSpPr>
        <p:spPr>
          <a:xfrm>
            <a:off x="3359425" y="1427181"/>
            <a:ext cx="8428383" cy="3693319"/>
          </a:xfrm>
          <a:prstGeom prst="rect">
            <a:avLst/>
          </a:prstGeom>
          <a:noFill/>
        </p:spPr>
        <p:txBody>
          <a:bodyPr wrap="square">
            <a:spAutoFit/>
          </a:bodyPr>
          <a:lstStyle/>
          <a:p>
            <a:pPr marL="342900" indent="-342900">
              <a:buFont typeface="Arial" panose="020B0604020202020204" pitchFamily="34" charset="0"/>
              <a:buChar char="•"/>
            </a:pPr>
            <a:r>
              <a:rPr lang="en-US" dirty="0">
                <a:solidFill>
                  <a:srgbClr val="414042"/>
                </a:solidFill>
              </a:rPr>
              <a:t>In-person attendees, please form a line to participate.</a:t>
            </a:r>
          </a:p>
          <a:p>
            <a:pPr marL="342900" indent="-342900">
              <a:buFont typeface="Arial" panose="020B0604020202020204" pitchFamily="34" charset="0"/>
              <a:buChar char="•"/>
            </a:pPr>
            <a:endParaRPr lang="en-US" dirty="0">
              <a:solidFill>
                <a:srgbClr val="414042"/>
              </a:solidFill>
            </a:endParaRPr>
          </a:p>
          <a:p>
            <a:pPr marL="342900" indent="-342900">
              <a:buFont typeface="Arial" panose="020B0604020202020204" pitchFamily="34" charset="0"/>
              <a:buChar char="•"/>
            </a:pPr>
            <a:r>
              <a:rPr lang="en-US" dirty="0">
                <a:solidFill>
                  <a:srgbClr val="414042"/>
                </a:solidFill>
              </a:rPr>
              <a:t>Virtual attendees:</a:t>
            </a:r>
          </a:p>
          <a:p>
            <a:pPr marL="800100" lvl="1" indent="-342900">
              <a:buFont typeface="Courier New" panose="02070309020205020404" pitchFamily="49" charset="0"/>
              <a:buChar char="o"/>
            </a:pPr>
            <a:r>
              <a:rPr lang="en-US" dirty="0">
                <a:solidFill>
                  <a:srgbClr val="414042"/>
                </a:solidFill>
              </a:rPr>
              <a:t>Submit your comments in the “Questions” box</a:t>
            </a:r>
          </a:p>
          <a:p>
            <a:pPr marL="800100" lvl="1" indent="-342900">
              <a:buFont typeface="Courier New" panose="02070309020205020404" pitchFamily="49" charset="0"/>
              <a:buChar char="o"/>
            </a:pPr>
            <a:r>
              <a:rPr lang="en-US" dirty="0">
                <a:solidFill>
                  <a:srgbClr val="414042"/>
                </a:solidFill>
              </a:rPr>
              <a:t>If you wish to speak, please use the “Raise Hand” button on your </a:t>
            </a:r>
            <a:r>
              <a:rPr lang="en-US" dirty="0" err="1">
                <a:solidFill>
                  <a:srgbClr val="414042"/>
                </a:solidFill>
              </a:rPr>
              <a:t>GoToWebinar</a:t>
            </a:r>
            <a:r>
              <a:rPr lang="en-US" dirty="0">
                <a:solidFill>
                  <a:srgbClr val="414042"/>
                </a:solidFill>
              </a:rPr>
              <a:t> panel, and you will be unmuted.</a:t>
            </a:r>
          </a:p>
          <a:p>
            <a:pPr marL="342900" indent="-342900">
              <a:buFont typeface="Arial" panose="020B0604020202020204" pitchFamily="34" charset="0"/>
              <a:buChar char="•"/>
            </a:pPr>
            <a:endParaRPr lang="en-US" dirty="0">
              <a:solidFill>
                <a:srgbClr val="414042"/>
              </a:solidFill>
            </a:endParaRPr>
          </a:p>
          <a:p>
            <a:pPr marL="342900" indent="-342900">
              <a:buFont typeface="Arial" panose="020B0604020202020204" pitchFamily="34" charset="0"/>
              <a:buChar char="•"/>
            </a:pPr>
            <a:r>
              <a:rPr lang="en-US" dirty="0">
                <a:solidFill>
                  <a:srgbClr val="414042"/>
                </a:solidFill>
              </a:rPr>
              <a:t>All participants will have three minutes to provide comments​/questions. Please         clearly state your name and address.</a:t>
            </a:r>
          </a:p>
          <a:p>
            <a:pPr marL="342900" indent="-342900">
              <a:buFont typeface="Arial" panose="020B0604020202020204" pitchFamily="34" charset="0"/>
              <a:buChar char="•"/>
            </a:pPr>
            <a:endParaRPr lang="en-US" dirty="0">
              <a:solidFill>
                <a:srgbClr val="414042"/>
              </a:solidFill>
            </a:endParaRPr>
          </a:p>
          <a:p>
            <a:pPr marL="342900" indent="-342900">
              <a:buFont typeface="Arial" panose="020B0604020202020204" pitchFamily="34" charset="0"/>
              <a:buChar char="•"/>
            </a:pPr>
            <a:r>
              <a:rPr lang="en-US" dirty="0">
                <a:solidFill>
                  <a:srgbClr val="414042"/>
                </a:solidFill>
              </a:rPr>
              <a:t>Staff will be available to answer questions in the order they are received and as time permits. If your question is unanswered during the event, a response will be              provided in writing afterward.</a:t>
            </a:r>
          </a:p>
        </p:txBody>
      </p:sp>
      <p:sp>
        <p:nvSpPr>
          <p:cNvPr id="17" name="TextBox 16">
            <a:extLst>
              <a:ext uri="{FF2B5EF4-FFF2-40B4-BE49-F238E27FC236}">
                <a16:creationId xmlns:a16="http://schemas.microsoft.com/office/drawing/2014/main" id="{1D1E78FC-2D85-1C8E-3A04-E5566BC0B080}"/>
              </a:ext>
            </a:extLst>
          </p:cNvPr>
          <p:cNvSpPr txBox="1"/>
          <p:nvPr/>
        </p:nvSpPr>
        <p:spPr>
          <a:xfrm>
            <a:off x="206818" y="3157451"/>
            <a:ext cx="2672443" cy="954107"/>
          </a:xfrm>
          <a:prstGeom prst="rect">
            <a:avLst/>
          </a:prstGeom>
          <a:noFill/>
        </p:spPr>
        <p:txBody>
          <a:bodyPr wrap="square" rtlCol="0">
            <a:spAutoFit/>
          </a:bodyPr>
          <a:lstStyle/>
          <a:p>
            <a:r>
              <a:rPr lang="en-US" altLang="ko-KR" sz="2800" b="1" dirty="0">
                <a:solidFill>
                  <a:schemeClr val="bg1"/>
                </a:solidFill>
                <a:cs typeface="Arial" panose="020B0604020202020204" pitchFamily="34" charset="0"/>
              </a:rPr>
              <a:t>OPEN DISCUSSION</a:t>
            </a:r>
            <a:endParaRPr lang="ko-KR" altLang="en-US" sz="2800" b="1" dirty="0">
              <a:solidFill>
                <a:schemeClr val="bg1"/>
              </a:solidFill>
              <a:cs typeface="Arial" panose="020B0604020202020204" pitchFamily="34" charset="0"/>
            </a:endParaRPr>
          </a:p>
        </p:txBody>
      </p:sp>
    </p:spTree>
    <p:extLst>
      <p:ext uri="{BB962C8B-B14F-4D97-AF65-F5344CB8AC3E}">
        <p14:creationId xmlns:p14="http://schemas.microsoft.com/office/powerpoint/2010/main" val="21902930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9A99A32-5752-4F46-90C2-1C48D71440C8}"/>
              </a:ext>
            </a:extLst>
          </p:cNvPr>
          <p:cNvSpPr txBox="1"/>
          <p:nvPr/>
        </p:nvSpPr>
        <p:spPr>
          <a:xfrm>
            <a:off x="1585609" y="3429000"/>
            <a:ext cx="9075906" cy="1569660"/>
          </a:xfrm>
          <a:prstGeom prst="rect">
            <a:avLst/>
          </a:prstGeom>
          <a:noFill/>
        </p:spPr>
        <p:txBody>
          <a:bodyPr wrap="square" rtlCol="0">
            <a:spAutoFit/>
          </a:bodyPr>
          <a:lstStyle/>
          <a:p>
            <a:pPr algn="ctr"/>
            <a:r>
              <a:rPr lang="es-ES" altLang="ko-KR" sz="3200" dirty="0">
                <a:solidFill>
                  <a:srgbClr val="414042"/>
                </a:solidFill>
              </a:rPr>
              <a:t>Si w </a:t>
            </a:r>
            <a:r>
              <a:rPr lang="es-ES" altLang="ko-KR" sz="3200" dirty="0" err="1">
                <a:solidFill>
                  <a:srgbClr val="414042"/>
                </a:solidFill>
              </a:rPr>
              <a:t>bezwen</a:t>
            </a:r>
            <a:r>
              <a:rPr lang="es-ES" altLang="ko-KR" sz="3200" dirty="0">
                <a:solidFill>
                  <a:srgbClr val="414042"/>
                </a:solidFill>
              </a:rPr>
              <a:t> </a:t>
            </a:r>
            <a:r>
              <a:rPr lang="es-ES" altLang="ko-KR" sz="3200" dirty="0" err="1">
                <a:solidFill>
                  <a:srgbClr val="414042"/>
                </a:solidFill>
              </a:rPr>
              <a:t>tradiksyon</a:t>
            </a:r>
            <a:r>
              <a:rPr lang="es-ES" altLang="ko-KR" sz="3200" dirty="0">
                <a:solidFill>
                  <a:srgbClr val="414042"/>
                </a:solidFill>
              </a:rPr>
              <a:t> </a:t>
            </a:r>
            <a:r>
              <a:rPr lang="es-ES" altLang="ko-KR" sz="3200" dirty="0" err="1">
                <a:solidFill>
                  <a:srgbClr val="414042"/>
                </a:solidFill>
              </a:rPr>
              <a:t>pandan</a:t>
            </a:r>
            <a:r>
              <a:rPr lang="es-ES" altLang="ko-KR" sz="3200" dirty="0">
                <a:solidFill>
                  <a:srgbClr val="414042"/>
                </a:solidFill>
              </a:rPr>
              <a:t> </a:t>
            </a:r>
            <a:r>
              <a:rPr lang="es-ES" altLang="ko-KR" sz="3200" dirty="0" err="1">
                <a:solidFill>
                  <a:srgbClr val="414042"/>
                </a:solidFill>
              </a:rPr>
              <a:t>reyinyon</a:t>
            </a:r>
            <a:r>
              <a:rPr lang="es-ES" altLang="ko-KR" sz="3200" dirty="0">
                <a:solidFill>
                  <a:srgbClr val="414042"/>
                </a:solidFill>
              </a:rPr>
              <a:t> </a:t>
            </a:r>
            <a:r>
              <a:rPr lang="es-ES" altLang="ko-KR" sz="3200" dirty="0" err="1">
                <a:solidFill>
                  <a:srgbClr val="414042"/>
                </a:solidFill>
              </a:rPr>
              <a:t>an</a:t>
            </a:r>
            <a:r>
              <a:rPr lang="es-ES" altLang="ko-KR" sz="3200" dirty="0">
                <a:solidFill>
                  <a:srgbClr val="414042"/>
                </a:solidFill>
              </a:rPr>
              <a:t> </a:t>
            </a:r>
            <a:r>
              <a:rPr lang="es-ES" altLang="ko-KR" sz="3200" dirty="0" err="1">
                <a:solidFill>
                  <a:srgbClr val="414042"/>
                </a:solidFill>
              </a:rPr>
              <a:t>tanpri</a:t>
            </a:r>
            <a:r>
              <a:rPr lang="es-ES" altLang="ko-KR" sz="3200" dirty="0">
                <a:solidFill>
                  <a:srgbClr val="414042"/>
                </a:solidFill>
              </a:rPr>
              <a:t> leve </a:t>
            </a:r>
            <a:r>
              <a:rPr lang="es-ES" altLang="ko-KR" sz="3200" dirty="0" err="1">
                <a:solidFill>
                  <a:srgbClr val="414042"/>
                </a:solidFill>
              </a:rPr>
              <a:t>men</a:t>
            </a:r>
            <a:r>
              <a:rPr lang="es-ES" altLang="ko-KR" sz="3200" dirty="0">
                <a:solidFill>
                  <a:srgbClr val="414042"/>
                </a:solidFill>
              </a:rPr>
              <a:t> w </a:t>
            </a:r>
            <a:r>
              <a:rPr lang="es-ES" altLang="ko-KR" sz="3200" dirty="0" err="1">
                <a:solidFill>
                  <a:srgbClr val="414042"/>
                </a:solidFill>
              </a:rPr>
              <a:t>oswa</a:t>
            </a:r>
            <a:r>
              <a:rPr lang="es-ES" altLang="ko-KR" sz="3200" dirty="0">
                <a:solidFill>
                  <a:srgbClr val="414042"/>
                </a:solidFill>
              </a:rPr>
              <a:t> </a:t>
            </a:r>
            <a:r>
              <a:rPr lang="es-ES" altLang="ko-KR" sz="3200" dirty="0" err="1">
                <a:solidFill>
                  <a:srgbClr val="414042"/>
                </a:solidFill>
              </a:rPr>
              <a:t>ou</a:t>
            </a:r>
            <a:r>
              <a:rPr lang="es-ES" altLang="ko-KR" sz="3200" dirty="0">
                <a:solidFill>
                  <a:srgbClr val="414042"/>
                </a:solidFill>
              </a:rPr>
              <a:t> </a:t>
            </a:r>
            <a:r>
              <a:rPr lang="es-ES" altLang="ko-KR" sz="3200" dirty="0" err="1">
                <a:solidFill>
                  <a:srgbClr val="414042"/>
                </a:solidFill>
              </a:rPr>
              <a:t>ka</a:t>
            </a:r>
            <a:r>
              <a:rPr lang="es-ES" altLang="ko-KR" sz="3200" dirty="0">
                <a:solidFill>
                  <a:srgbClr val="414042"/>
                </a:solidFill>
              </a:rPr>
              <a:t> mande </a:t>
            </a:r>
            <a:r>
              <a:rPr lang="es-ES" altLang="ko-KR" sz="3200" dirty="0" err="1">
                <a:solidFill>
                  <a:srgbClr val="414042"/>
                </a:solidFill>
              </a:rPr>
              <a:t>asistans</a:t>
            </a:r>
            <a:r>
              <a:rPr lang="es-ES" altLang="ko-KR" sz="3200" dirty="0">
                <a:solidFill>
                  <a:srgbClr val="414042"/>
                </a:solidFill>
              </a:rPr>
              <a:t> </a:t>
            </a:r>
            <a:r>
              <a:rPr lang="es-ES" altLang="ko-KR" sz="3200" dirty="0" err="1">
                <a:solidFill>
                  <a:srgbClr val="414042"/>
                </a:solidFill>
              </a:rPr>
              <a:t>tradiksyon</a:t>
            </a:r>
            <a:r>
              <a:rPr lang="es-ES" altLang="ko-KR" sz="3200" dirty="0">
                <a:solidFill>
                  <a:srgbClr val="414042"/>
                </a:solidFill>
              </a:rPr>
              <a:t> </a:t>
            </a:r>
            <a:r>
              <a:rPr lang="es-ES" altLang="ko-KR" sz="3200" dirty="0" err="1">
                <a:solidFill>
                  <a:srgbClr val="414042"/>
                </a:solidFill>
              </a:rPr>
              <a:t>atravè</a:t>
            </a:r>
            <a:r>
              <a:rPr lang="es-ES" altLang="ko-KR" sz="3200" dirty="0">
                <a:solidFill>
                  <a:srgbClr val="414042"/>
                </a:solidFill>
              </a:rPr>
              <a:t> chat </a:t>
            </a:r>
            <a:r>
              <a:rPr lang="es-ES" altLang="ko-KR" sz="3200" dirty="0" err="1">
                <a:solidFill>
                  <a:srgbClr val="414042"/>
                </a:solidFill>
              </a:rPr>
              <a:t>epi</a:t>
            </a:r>
            <a:r>
              <a:rPr lang="es-ES" altLang="ko-KR" sz="3200" dirty="0">
                <a:solidFill>
                  <a:srgbClr val="414042"/>
                </a:solidFill>
              </a:rPr>
              <a:t> </a:t>
            </a:r>
            <a:r>
              <a:rPr lang="es-ES" altLang="ko-KR" sz="3200" dirty="0" err="1">
                <a:solidFill>
                  <a:srgbClr val="414042"/>
                </a:solidFill>
              </a:rPr>
              <a:t>yon</a:t>
            </a:r>
            <a:r>
              <a:rPr lang="es-ES" altLang="ko-KR" sz="3200" dirty="0">
                <a:solidFill>
                  <a:srgbClr val="414042"/>
                </a:solidFill>
              </a:rPr>
              <a:t> </a:t>
            </a:r>
            <a:r>
              <a:rPr lang="es-ES" altLang="ko-KR" sz="3200" dirty="0" err="1">
                <a:solidFill>
                  <a:srgbClr val="414042"/>
                </a:solidFill>
              </a:rPr>
              <a:t>manm</a:t>
            </a:r>
            <a:r>
              <a:rPr lang="es-ES" altLang="ko-KR" sz="3200" dirty="0">
                <a:solidFill>
                  <a:srgbClr val="414042"/>
                </a:solidFill>
              </a:rPr>
              <a:t> </a:t>
            </a:r>
            <a:r>
              <a:rPr lang="es-ES" altLang="ko-KR" sz="3200" dirty="0" err="1">
                <a:solidFill>
                  <a:srgbClr val="414042"/>
                </a:solidFill>
              </a:rPr>
              <a:t>ekip</a:t>
            </a:r>
            <a:r>
              <a:rPr lang="es-ES" altLang="ko-KR" sz="3200" dirty="0">
                <a:solidFill>
                  <a:srgbClr val="414042"/>
                </a:solidFill>
              </a:rPr>
              <a:t> </a:t>
            </a:r>
            <a:r>
              <a:rPr lang="es-ES" altLang="ko-KR" sz="3200" dirty="0" err="1">
                <a:solidFill>
                  <a:srgbClr val="414042"/>
                </a:solidFill>
              </a:rPr>
              <a:t>nou</a:t>
            </a:r>
            <a:r>
              <a:rPr lang="es-ES" altLang="ko-KR" sz="3200" dirty="0">
                <a:solidFill>
                  <a:srgbClr val="414042"/>
                </a:solidFill>
              </a:rPr>
              <a:t> </a:t>
            </a:r>
            <a:r>
              <a:rPr lang="es-ES" altLang="ko-KR" sz="3200" dirty="0" err="1">
                <a:solidFill>
                  <a:srgbClr val="414042"/>
                </a:solidFill>
              </a:rPr>
              <a:t>an</a:t>
            </a:r>
            <a:r>
              <a:rPr lang="es-ES" altLang="ko-KR" sz="3200" dirty="0">
                <a:solidFill>
                  <a:srgbClr val="414042"/>
                </a:solidFill>
              </a:rPr>
              <a:t> </a:t>
            </a:r>
            <a:r>
              <a:rPr lang="es-ES" altLang="ko-KR" sz="3200" dirty="0" err="1">
                <a:solidFill>
                  <a:srgbClr val="414042"/>
                </a:solidFill>
              </a:rPr>
              <a:t>ap</a:t>
            </a:r>
            <a:r>
              <a:rPr lang="es-ES" altLang="ko-KR" sz="3200" dirty="0">
                <a:solidFill>
                  <a:srgbClr val="414042"/>
                </a:solidFill>
              </a:rPr>
              <a:t> </a:t>
            </a:r>
            <a:r>
              <a:rPr lang="es-ES" altLang="ko-KR" sz="3200" dirty="0" err="1">
                <a:solidFill>
                  <a:srgbClr val="414042"/>
                </a:solidFill>
              </a:rPr>
              <a:t>edew</a:t>
            </a:r>
            <a:r>
              <a:rPr lang="es-ES" altLang="ko-KR" sz="3200" dirty="0">
                <a:solidFill>
                  <a:srgbClr val="414042"/>
                </a:solidFill>
              </a:rPr>
              <a:t>.</a:t>
            </a:r>
          </a:p>
        </p:txBody>
      </p:sp>
      <p:grpSp>
        <p:nvGrpSpPr>
          <p:cNvPr id="8" name="Group 7">
            <a:extLst>
              <a:ext uri="{FF2B5EF4-FFF2-40B4-BE49-F238E27FC236}">
                <a16:creationId xmlns:a16="http://schemas.microsoft.com/office/drawing/2014/main" id="{4BFE8D90-3077-881C-302D-9582C0FBA9C5}"/>
              </a:ext>
            </a:extLst>
          </p:cNvPr>
          <p:cNvGrpSpPr/>
          <p:nvPr/>
        </p:nvGrpSpPr>
        <p:grpSpPr>
          <a:xfrm>
            <a:off x="3280723" y="783167"/>
            <a:ext cx="5630554" cy="1773756"/>
            <a:chOff x="3756123" y="1010060"/>
            <a:chExt cx="4098308" cy="1291063"/>
          </a:xfrm>
        </p:grpSpPr>
        <p:pic>
          <p:nvPicPr>
            <p:cNvPr id="2" name="Picture 1">
              <a:extLst>
                <a:ext uri="{FF2B5EF4-FFF2-40B4-BE49-F238E27FC236}">
                  <a16:creationId xmlns:a16="http://schemas.microsoft.com/office/drawing/2014/main" id="{5E3B9F5A-EC86-D1E7-E8BA-E66C382A029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56123" y="1025772"/>
              <a:ext cx="2511043" cy="1255521"/>
            </a:xfrm>
            <a:prstGeom prst="rect">
              <a:avLst/>
            </a:prstGeom>
          </p:spPr>
        </p:pic>
        <p:grpSp>
          <p:nvGrpSpPr>
            <p:cNvPr id="3" name="Group 2">
              <a:extLst>
                <a:ext uri="{FF2B5EF4-FFF2-40B4-BE49-F238E27FC236}">
                  <a16:creationId xmlns:a16="http://schemas.microsoft.com/office/drawing/2014/main" id="{A1D6C0EE-B14F-C699-693A-E8E75C22A355}"/>
                </a:ext>
              </a:extLst>
            </p:cNvPr>
            <p:cNvGrpSpPr/>
            <p:nvPr/>
          </p:nvGrpSpPr>
          <p:grpSpPr>
            <a:xfrm>
              <a:off x="6563366" y="1010060"/>
              <a:ext cx="1291065" cy="1291063"/>
              <a:chOff x="3726482" y="3206233"/>
              <a:chExt cx="1013900" cy="1013899"/>
            </a:xfrm>
          </p:grpSpPr>
          <p:pic>
            <p:nvPicPr>
              <p:cNvPr id="4" name="Image" descr="Image">
                <a:extLst>
                  <a:ext uri="{FF2B5EF4-FFF2-40B4-BE49-F238E27FC236}">
                    <a16:creationId xmlns:a16="http://schemas.microsoft.com/office/drawing/2014/main" id="{FBA72D78-4C08-FC26-3EBD-3B92610D7ECD}"/>
                  </a:ext>
                </a:extLst>
              </p:cNvPr>
              <p:cNvPicPr>
                <a:picLocks noChangeAspect="1"/>
              </p:cNvPicPr>
              <p:nvPr/>
            </p:nvPicPr>
            <p:blipFill>
              <a:blip r:embed="rId3"/>
              <a:stretch>
                <a:fillRect/>
              </a:stretch>
            </p:blipFill>
            <p:spPr>
              <a:xfrm>
                <a:off x="3726482" y="3206233"/>
                <a:ext cx="1013900" cy="1013899"/>
              </a:xfrm>
              <a:prstGeom prst="rect">
                <a:avLst/>
              </a:prstGeom>
              <a:ln w="12700" cap="flat">
                <a:noFill/>
                <a:miter lim="400000"/>
              </a:ln>
              <a:effectLst/>
            </p:spPr>
          </p:pic>
          <p:pic>
            <p:nvPicPr>
              <p:cNvPr id="5" name="FDOT_COMPASS.png" descr="FDOT_COMPASS.png">
                <a:extLst>
                  <a:ext uri="{FF2B5EF4-FFF2-40B4-BE49-F238E27FC236}">
                    <a16:creationId xmlns:a16="http://schemas.microsoft.com/office/drawing/2014/main" id="{F9BDD479-441C-AB37-E212-A9F2BE020837}"/>
                  </a:ext>
                </a:extLst>
              </p:cNvPr>
              <p:cNvPicPr>
                <a:picLocks noChangeAspect="1"/>
              </p:cNvPicPr>
              <p:nvPr/>
            </p:nvPicPr>
            <p:blipFill>
              <a:blip r:embed="rId4"/>
              <a:stretch>
                <a:fillRect/>
              </a:stretch>
            </p:blipFill>
            <p:spPr>
              <a:xfrm>
                <a:off x="3776664" y="3236459"/>
                <a:ext cx="914400" cy="914400"/>
              </a:xfrm>
              <a:prstGeom prst="rect">
                <a:avLst/>
              </a:prstGeom>
              <a:ln w="12700" cap="flat">
                <a:noFill/>
                <a:miter lim="400000"/>
              </a:ln>
              <a:effectLst/>
            </p:spPr>
          </p:pic>
        </p:grpSp>
      </p:grpSp>
    </p:spTree>
    <p:extLst>
      <p:ext uri="{BB962C8B-B14F-4D97-AF65-F5344CB8AC3E}">
        <p14:creationId xmlns:p14="http://schemas.microsoft.com/office/powerpoint/2010/main" val="893038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a:extLst>
              <a:ext uri="{FF2B5EF4-FFF2-40B4-BE49-F238E27FC236}">
                <a16:creationId xmlns:a16="http://schemas.microsoft.com/office/drawing/2014/main" id="{10A23449-6507-4572-BE10-0D6C35E7BA87}"/>
              </a:ext>
            </a:extLst>
          </p:cNvPr>
          <p:cNvSpPr txBox="1"/>
          <p:nvPr/>
        </p:nvSpPr>
        <p:spPr>
          <a:xfrm>
            <a:off x="206818" y="3157451"/>
            <a:ext cx="2672443" cy="954107"/>
          </a:xfrm>
          <a:prstGeom prst="rect">
            <a:avLst/>
          </a:prstGeom>
          <a:noFill/>
        </p:spPr>
        <p:txBody>
          <a:bodyPr wrap="square" rtlCol="0">
            <a:spAutoFit/>
          </a:bodyPr>
          <a:lstStyle/>
          <a:p>
            <a:r>
              <a:rPr lang="en-US" altLang="ko-KR" sz="2800" b="1" dirty="0">
                <a:solidFill>
                  <a:schemeClr val="bg1"/>
                </a:solidFill>
                <a:cs typeface="Arial" panose="020B0604020202020204" pitchFamily="34" charset="0"/>
              </a:rPr>
              <a:t>CONTACT INFORMATION</a:t>
            </a:r>
            <a:endParaRPr lang="ko-KR" altLang="en-US" sz="2800" b="1" dirty="0">
              <a:solidFill>
                <a:schemeClr val="bg1"/>
              </a:solidFill>
              <a:cs typeface="Arial" panose="020B0604020202020204" pitchFamily="34" charset="0"/>
            </a:endParaRPr>
          </a:p>
        </p:txBody>
      </p:sp>
      <p:grpSp>
        <p:nvGrpSpPr>
          <p:cNvPr id="4" name="Group 3">
            <a:extLst>
              <a:ext uri="{FF2B5EF4-FFF2-40B4-BE49-F238E27FC236}">
                <a16:creationId xmlns:a16="http://schemas.microsoft.com/office/drawing/2014/main" id="{0FEB34CD-D8C8-D677-C489-ADC64221D365}"/>
              </a:ext>
            </a:extLst>
          </p:cNvPr>
          <p:cNvGrpSpPr/>
          <p:nvPr/>
        </p:nvGrpSpPr>
        <p:grpSpPr>
          <a:xfrm>
            <a:off x="177418" y="459358"/>
            <a:ext cx="2228850" cy="702140"/>
            <a:chOff x="3756123" y="1010060"/>
            <a:chExt cx="4098308" cy="1291063"/>
          </a:xfrm>
        </p:grpSpPr>
        <p:pic>
          <p:nvPicPr>
            <p:cNvPr id="5" name="Picture 4">
              <a:extLst>
                <a:ext uri="{FF2B5EF4-FFF2-40B4-BE49-F238E27FC236}">
                  <a16:creationId xmlns:a16="http://schemas.microsoft.com/office/drawing/2014/main" id="{10C1FD38-A3E8-48B8-5A81-C707BA8BBC6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56123" y="1025772"/>
              <a:ext cx="2511044" cy="1255522"/>
            </a:xfrm>
            <a:prstGeom prst="rect">
              <a:avLst/>
            </a:prstGeom>
          </p:spPr>
        </p:pic>
        <p:grpSp>
          <p:nvGrpSpPr>
            <p:cNvPr id="6" name="Group 5">
              <a:extLst>
                <a:ext uri="{FF2B5EF4-FFF2-40B4-BE49-F238E27FC236}">
                  <a16:creationId xmlns:a16="http://schemas.microsoft.com/office/drawing/2014/main" id="{3D8298FC-2835-19C4-4E30-AEB59FE9866C}"/>
                </a:ext>
              </a:extLst>
            </p:cNvPr>
            <p:cNvGrpSpPr/>
            <p:nvPr/>
          </p:nvGrpSpPr>
          <p:grpSpPr>
            <a:xfrm>
              <a:off x="6563366" y="1010060"/>
              <a:ext cx="1291065" cy="1291063"/>
              <a:chOff x="3726482" y="3206233"/>
              <a:chExt cx="1013900" cy="1013899"/>
            </a:xfrm>
          </p:grpSpPr>
          <p:pic>
            <p:nvPicPr>
              <p:cNvPr id="7" name="Image" descr="Image">
                <a:extLst>
                  <a:ext uri="{FF2B5EF4-FFF2-40B4-BE49-F238E27FC236}">
                    <a16:creationId xmlns:a16="http://schemas.microsoft.com/office/drawing/2014/main" id="{43B626D0-12AB-9E8A-1A73-9B59F447F362}"/>
                  </a:ext>
                </a:extLst>
              </p:cNvPr>
              <p:cNvPicPr>
                <a:picLocks noChangeAspect="1"/>
              </p:cNvPicPr>
              <p:nvPr/>
            </p:nvPicPr>
            <p:blipFill>
              <a:blip r:embed="rId3"/>
              <a:stretch>
                <a:fillRect/>
              </a:stretch>
            </p:blipFill>
            <p:spPr>
              <a:xfrm>
                <a:off x="3726482" y="3206233"/>
                <a:ext cx="1013900" cy="1013899"/>
              </a:xfrm>
              <a:prstGeom prst="rect">
                <a:avLst/>
              </a:prstGeom>
              <a:ln w="12700" cap="flat">
                <a:noFill/>
                <a:miter lim="400000"/>
              </a:ln>
              <a:effectLst/>
            </p:spPr>
          </p:pic>
          <p:pic>
            <p:nvPicPr>
              <p:cNvPr id="8" name="FDOT_COMPASS.png" descr="FDOT_COMPASS.png">
                <a:extLst>
                  <a:ext uri="{FF2B5EF4-FFF2-40B4-BE49-F238E27FC236}">
                    <a16:creationId xmlns:a16="http://schemas.microsoft.com/office/drawing/2014/main" id="{5A920965-7038-D3CC-0212-2A38AE5D9BFC}"/>
                  </a:ext>
                </a:extLst>
              </p:cNvPr>
              <p:cNvPicPr>
                <a:picLocks noChangeAspect="1"/>
              </p:cNvPicPr>
              <p:nvPr/>
            </p:nvPicPr>
            <p:blipFill>
              <a:blip r:embed="rId4"/>
              <a:stretch>
                <a:fillRect/>
              </a:stretch>
            </p:blipFill>
            <p:spPr>
              <a:xfrm>
                <a:off x="3776664" y="3236459"/>
                <a:ext cx="914400" cy="914400"/>
              </a:xfrm>
              <a:prstGeom prst="rect">
                <a:avLst/>
              </a:prstGeom>
              <a:ln w="12700" cap="flat">
                <a:noFill/>
                <a:miter lim="400000"/>
              </a:ln>
              <a:effectLst/>
            </p:spPr>
          </p:pic>
        </p:grpSp>
      </p:grpSp>
      <p:sp>
        <p:nvSpPr>
          <p:cNvPr id="3" name="Rectangle 2">
            <a:extLst>
              <a:ext uri="{FF2B5EF4-FFF2-40B4-BE49-F238E27FC236}">
                <a16:creationId xmlns:a16="http://schemas.microsoft.com/office/drawing/2014/main" id="{08D4D8D2-00A5-4DCC-3786-49DE02DD3D96}"/>
              </a:ext>
            </a:extLst>
          </p:cNvPr>
          <p:cNvSpPr/>
          <p:nvPr/>
        </p:nvSpPr>
        <p:spPr>
          <a:xfrm>
            <a:off x="3364072" y="1172292"/>
            <a:ext cx="8418444" cy="4247317"/>
          </a:xfrm>
          <a:prstGeom prst="rect">
            <a:avLst/>
          </a:prstGeom>
        </p:spPr>
        <p:txBody>
          <a:bodyPr wrap="square">
            <a:spAutoFit/>
          </a:bodyPr>
          <a:lstStyle/>
          <a:p>
            <a:pPr algn="ctr"/>
            <a:r>
              <a:rPr lang="en-US" b="1" u="sng" dirty="0">
                <a:solidFill>
                  <a:srgbClr val="414042"/>
                </a:solidFill>
              </a:rPr>
              <a:t>CONTACT </a:t>
            </a:r>
            <a:r>
              <a:rPr lang="en-US" b="1" dirty="0">
                <a:solidFill>
                  <a:srgbClr val="414042"/>
                </a:solidFill>
              </a:rPr>
              <a:t> </a:t>
            </a:r>
          </a:p>
          <a:p>
            <a:pPr algn="ctr"/>
            <a:r>
              <a:rPr lang="en-US" b="1" dirty="0">
                <a:solidFill>
                  <a:srgbClr val="414042"/>
                </a:solidFill>
              </a:rPr>
              <a:t>Community Outreach Specialist</a:t>
            </a:r>
          </a:p>
          <a:p>
            <a:pPr algn="ctr"/>
            <a:r>
              <a:rPr lang="en-US" b="1" dirty="0">
                <a:solidFill>
                  <a:srgbClr val="414042"/>
                </a:solidFill>
              </a:rPr>
              <a:t>Jose Ignacio Grados</a:t>
            </a:r>
          </a:p>
          <a:p>
            <a:pPr algn="ctr"/>
            <a:endParaRPr lang="en-US" b="1" dirty="0">
              <a:solidFill>
                <a:srgbClr val="414042"/>
              </a:solidFill>
            </a:endParaRPr>
          </a:p>
          <a:p>
            <a:pPr algn="ctr"/>
            <a:r>
              <a:rPr lang="en-US" b="1" dirty="0">
                <a:solidFill>
                  <a:srgbClr val="414042"/>
                </a:solidFill>
              </a:rPr>
              <a:t>305-470-5477</a:t>
            </a:r>
          </a:p>
          <a:p>
            <a:pPr algn="ctr"/>
            <a:endParaRPr lang="en-US" b="1" dirty="0">
              <a:solidFill>
                <a:srgbClr val="414042"/>
              </a:solidFill>
            </a:endParaRPr>
          </a:p>
          <a:p>
            <a:pPr algn="ctr"/>
            <a:r>
              <a:rPr lang="en-US" b="1" dirty="0">
                <a:solidFill>
                  <a:srgbClr val="414042"/>
                </a:solidFill>
              </a:rPr>
              <a:t> Josei.Grados@dot.state.fl.us</a:t>
            </a:r>
          </a:p>
          <a:p>
            <a:pPr algn="ctr"/>
            <a:endParaRPr lang="en-US" b="1" dirty="0">
              <a:solidFill>
                <a:srgbClr val="414042"/>
              </a:solidFill>
            </a:endParaRPr>
          </a:p>
          <a:p>
            <a:pPr algn="ctr"/>
            <a:r>
              <a:rPr lang="en-US" b="1" dirty="0">
                <a:solidFill>
                  <a:srgbClr val="414042"/>
                </a:solidFill>
                <a:hlinkClick r:id="rId5">
                  <a:extLst>
                    <a:ext uri="{A12FA001-AC4F-418D-AE19-62706E023703}">
                      <ahyp:hlinkClr xmlns:ahyp="http://schemas.microsoft.com/office/drawing/2018/hyperlinkcolor" val="tx"/>
                    </a:ext>
                  </a:extLst>
                </a:hlinkClick>
              </a:rPr>
              <a:t>www.southflroads.com</a:t>
            </a:r>
            <a:r>
              <a:rPr lang="en-US" b="1" dirty="0">
                <a:solidFill>
                  <a:srgbClr val="414042"/>
                </a:solidFill>
              </a:rPr>
              <a:t> </a:t>
            </a:r>
          </a:p>
          <a:p>
            <a:pPr algn="ctr"/>
            <a:endParaRPr lang="en-US" b="1" dirty="0">
              <a:solidFill>
                <a:srgbClr val="414042"/>
              </a:solidFill>
            </a:endParaRPr>
          </a:p>
          <a:p>
            <a:pPr algn="ctr"/>
            <a:r>
              <a:rPr lang="en-US" b="1" dirty="0">
                <a:solidFill>
                  <a:srgbClr val="414042"/>
                </a:solidFill>
              </a:rPr>
              <a:t>Download tonight’s presentation at: </a:t>
            </a:r>
          </a:p>
          <a:p>
            <a:pPr algn="ctr"/>
            <a:r>
              <a:rPr lang="en-US" b="1" dirty="0">
                <a:solidFill>
                  <a:srgbClr val="414042"/>
                </a:solidFill>
                <a:hlinkClick r:id="rId6"/>
              </a:rPr>
              <a:t>https://www.fdotmiamidade.com/design-projects/south-miami-dade/sr-90us-41sw-7-st-from-east-of-sw-27-ave-to-brickell-ave.html</a:t>
            </a:r>
            <a:endParaRPr lang="en-US" b="1" dirty="0">
              <a:solidFill>
                <a:srgbClr val="414042"/>
              </a:solidFill>
            </a:endParaRPr>
          </a:p>
          <a:p>
            <a:pPr algn="ctr"/>
            <a:endParaRPr lang="en-US" b="1" dirty="0">
              <a:solidFill>
                <a:srgbClr val="414042"/>
              </a:solidFill>
            </a:endParaRPr>
          </a:p>
          <a:p>
            <a:pPr algn="ctr"/>
            <a:r>
              <a:rPr lang="en-US" b="1" dirty="0">
                <a:solidFill>
                  <a:srgbClr val="414042"/>
                </a:solidFill>
              </a:rPr>
              <a:t>Please take our exit survey!</a:t>
            </a:r>
          </a:p>
        </p:txBody>
      </p:sp>
      <p:grpSp>
        <p:nvGrpSpPr>
          <p:cNvPr id="9" name="그룹 112">
            <a:extLst>
              <a:ext uri="{FF2B5EF4-FFF2-40B4-BE49-F238E27FC236}">
                <a16:creationId xmlns:a16="http://schemas.microsoft.com/office/drawing/2014/main" id="{9640714A-3D6A-7A83-1060-46FB21E64683}"/>
              </a:ext>
            </a:extLst>
          </p:cNvPr>
          <p:cNvGrpSpPr/>
          <p:nvPr/>
        </p:nvGrpSpPr>
        <p:grpSpPr>
          <a:xfrm>
            <a:off x="7221176" y="5535223"/>
            <a:ext cx="927199" cy="872106"/>
            <a:chOff x="2801293" y="892968"/>
            <a:chExt cx="390525" cy="390525"/>
          </a:xfrm>
          <a:solidFill>
            <a:srgbClr val="002060"/>
          </a:solidFill>
        </p:grpSpPr>
        <p:sp>
          <p:nvSpPr>
            <p:cNvPr id="10" name="자유형: 도형 113">
              <a:extLst>
                <a:ext uri="{FF2B5EF4-FFF2-40B4-BE49-F238E27FC236}">
                  <a16:creationId xmlns:a16="http://schemas.microsoft.com/office/drawing/2014/main" id="{83621333-6DEE-3042-E6D2-6724A74137D6}"/>
                </a:ext>
              </a:extLst>
            </p:cNvPr>
            <p:cNvSpPr/>
            <p:nvPr/>
          </p:nvSpPr>
          <p:spPr>
            <a:xfrm>
              <a:off x="2801293" y="892968"/>
              <a:ext cx="390525" cy="390525"/>
            </a:xfrm>
            <a:custGeom>
              <a:avLst/>
              <a:gdLst>
                <a:gd name="connsiteX0" fmla="*/ 376333 w 390525"/>
                <a:gd name="connsiteY0" fmla="*/ 126397 h 390525"/>
                <a:gd name="connsiteX1" fmla="*/ 329184 w 390525"/>
                <a:gd name="connsiteY1" fmla="*/ 126397 h 390525"/>
                <a:gd name="connsiteX2" fmla="*/ 295751 w 390525"/>
                <a:gd name="connsiteY2" fmla="*/ 159830 h 390525"/>
                <a:gd name="connsiteX3" fmla="*/ 295751 w 390525"/>
                <a:gd name="connsiteY3" fmla="*/ 71819 h 390525"/>
                <a:gd name="connsiteX4" fmla="*/ 286036 w 390525"/>
                <a:gd name="connsiteY4" fmla="*/ 48292 h 390525"/>
                <a:gd name="connsiteX5" fmla="*/ 254603 w 390525"/>
                <a:gd name="connsiteY5" fmla="*/ 16859 h 390525"/>
                <a:gd name="connsiteX6" fmla="*/ 231077 w 390525"/>
                <a:gd name="connsiteY6" fmla="*/ 7144 h 390525"/>
                <a:gd name="connsiteX7" fmla="*/ 40481 w 390525"/>
                <a:gd name="connsiteY7" fmla="*/ 7144 h 390525"/>
                <a:gd name="connsiteX8" fmla="*/ 7144 w 390525"/>
                <a:gd name="connsiteY8" fmla="*/ 40481 h 390525"/>
                <a:gd name="connsiteX9" fmla="*/ 7144 w 390525"/>
                <a:gd name="connsiteY9" fmla="*/ 352806 h 390525"/>
                <a:gd name="connsiteX10" fmla="*/ 40481 w 390525"/>
                <a:gd name="connsiteY10" fmla="*/ 386144 h 390525"/>
                <a:gd name="connsiteX11" fmla="*/ 262509 w 390525"/>
                <a:gd name="connsiteY11" fmla="*/ 386144 h 390525"/>
                <a:gd name="connsiteX12" fmla="*/ 295846 w 390525"/>
                <a:gd name="connsiteY12" fmla="*/ 352806 h 390525"/>
                <a:gd name="connsiteX13" fmla="*/ 295846 w 390525"/>
                <a:gd name="connsiteY13" fmla="*/ 254032 h 390525"/>
                <a:gd name="connsiteX14" fmla="*/ 376333 w 390525"/>
                <a:gd name="connsiteY14" fmla="*/ 173450 h 390525"/>
                <a:gd name="connsiteX15" fmla="*/ 376333 w 390525"/>
                <a:gd name="connsiteY15" fmla="*/ 126397 h 390525"/>
                <a:gd name="connsiteX16" fmla="*/ 229171 w 390525"/>
                <a:gd name="connsiteY16" fmla="*/ 29337 h 390525"/>
                <a:gd name="connsiteX17" fmla="*/ 238887 w 390525"/>
                <a:gd name="connsiteY17" fmla="*/ 32576 h 390525"/>
                <a:gd name="connsiteX18" fmla="*/ 270320 w 390525"/>
                <a:gd name="connsiteY18" fmla="*/ 64008 h 390525"/>
                <a:gd name="connsiteX19" fmla="*/ 273558 w 390525"/>
                <a:gd name="connsiteY19" fmla="*/ 73724 h 390525"/>
                <a:gd name="connsiteX20" fmla="*/ 229171 w 390525"/>
                <a:gd name="connsiteY20" fmla="*/ 73724 h 390525"/>
                <a:gd name="connsiteX21" fmla="*/ 229171 w 390525"/>
                <a:gd name="connsiteY21" fmla="*/ 29337 h 390525"/>
                <a:gd name="connsiteX22" fmla="*/ 273558 w 390525"/>
                <a:gd name="connsiteY22" fmla="*/ 352806 h 390525"/>
                <a:gd name="connsiteX23" fmla="*/ 262414 w 390525"/>
                <a:gd name="connsiteY23" fmla="*/ 363950 h 390525"/>
                <a:gd name="connsiteX24" fmla="*/ 40386 w 390525"/>
                <a:gd name="connsiteY24" fmla="*/ 363950 h 390525"/>
                <a:gd name="connsiteX25" fmla="*/ 29242 w 390525"/>
                <a:gd name="connsiteY25" fmla="*/ 352806 h 390525"/>
                <a:gd name="connsiteX26" fmla="*/ 29242 w 390525"/>
                <a:gd name="connsiteY26" fmla="*/ 40481 h 390525"/>
                <a:gd name="connsiteX27" fmla="*/ 40386 w 390525"/>
                <a:gd name="connsiteY27" fmla="*/ 29337 h 390525"/>
                <a:gd name="connsiteX28" fmla="*/ 206883 w 390525"/>
                <a:gd name="connsiteY28" fmla="*/ 29337 h 390525"/>
                <a:gd name="connsiteX29" fmla="*/ 206883 w 390525"/>
                <a:gd name="connsiteY29" fmla="*/ 84868 h 390525"/>
                <a:gd name="connsiteX30" fmla="*/ 218027 w 390525"/>
                <a:gd name="connsiteY30" fmla="*/ 96012 h 390525"/>
                <a:gd name="connsiteX31" fmla="*/ 273558 w 390525"/>
                <a:gd name="connsiteY31" fmla="*/ 96012 h 390525"/>
                <a:gd name="connsiteX32" fmla="*/ 273558 w 390525"/>
                <a:gd name="connsiteY32" fmla="*/ 182118 h 390525"/>
                <a:gd name="connsiteX33" fmla="*/ 240792 w 390525"/>
                <a:gd name="connsiteY33" fmla="*/ 214884 h 390525"/>
                <a:gd name="connsiteX34" fmla="*/ 225076 w 390525"/>
                <a:gd name="connsiteY34" fmla="*/ 230600 h 390525"/>
                <a:gd name="connsiteX35" fmla="*/ 222409 w 390525"/>
                <a:gd name="connsiteY35" fmla="*/ 234982 h 390525"/>
                <a:gd name="connsiteX36" fmla="*/ 206692 w 390525"/>
                <a:gd name="connsiteY36" fmla="*/ 282035 h 390525"/>
                <a:gd name="connsiteX37" fmla="*/ 209360 w 390525"/>
                <a:gd name="connsiteY37" fmla="*/ 293370 h 390525"/>
                <a:gd name="connsiteX38" fmla="*/ 220694 w 390525"/>
                <a:gd name="connsiteY38" fmla="*/ 296037 h 390525"/>
                <a:gd name="connsiteX39" fmla="*/ 267748 w 390525"/>
                <a:gd name="connsiteY39" fmla="*/ 280321 h 390525"/>
                <a:gd name="connsiteX40" fmla="*/ 272129 w 390525"/>
                <a:gd name="connsiteY40" fmla="*/ 277654 h 390525"/>
                <a:gd name="connsiteX41" fmla="*/ 273463 w 390525"/>
                <a:gd name="connsiteY41" fmla="*/ 276320 h 390525"/>
                <a:gd name="connsiteX42" fmla="*/ 273463 w 390525"/>
                <a:gd name="connsiteY42" fmla="*/ 352806 h 390525"/>
                <a:gd name="connsiteX43" fmla="*/ 273558 w 390525"/>
                <a:gd name="connsiteY43" fmla="*/ 352806 h 390525"/>
                <a:gd name="connsiteX44" fmla="*/ 248317 w 390525"/>
                <a:gd name="connsiteY44" fmla="*/ 238411 h 390525"/>
                <a:gd name="connsiteX45" fmla="*/ 264033 w 390525"/>
                <a:gd name="connsiteY45" fmla="*/ 254127 h 390525"/>
                <a:gd name="connsiteX46" fmla="*/ 258032 w 390525"/>
                <a:gd name="connsiteY46" fmla="*/ 260128 h 390525"/>
                <a:gd name="connsiteX47" fmla="*/ 234506 w 390525"/>
                <a:gd name="connsiteY47" fmla="*/ 267938 h 390525"/>
                <a:gd name="connsiteX48" fmla="*/ 242316 w 390525"/>
                <a:gd name="connsiteY48" fmla="*/ 244412 h 390525"/>
                <a:gd name="connsiteX49" fmla="*/ 248317 w 390525"/>
                <a:gd name="connsiteY49" fmla="*/ 238411 h 390525"/>
                <a:gd name="connsiteX50" fmla="*/ 279749 w 390525"/>
                <a:gd name="connsiteY50" fmla="*/ 238411 h 390525"/>
                <a:gd name="connsiteX51" fmla="*/ 264033 w 390525"/>
                <a:gd name="connsiteY51" fmla="*/ 222694 h 390525"/>
                <a:gd name="connsiteX52" fmla="*/ 317373 w 390525"/>
                <a:gd name="connsiteY52" fmla="*/ 169259 h 390525"/>
                <a:gd name="connsiteX53" fmla="*/ 333089 w 390525"/>
                <a:gd name="connsiteY53" fmla="*/ 184976 h 390525"/>
                <a:gd name="connsiteX54" fmla="*/ 279749 w 390525"/>
                <a:gd name="connsiteY54" fmla="*/ 238411 h 390525"/>
                <a:gd name="connsiteX55" fmla="*/ 360236 w 390525"/>
                <a:gd name="connsiteY55" fmla="*/ 157829 h 390525"/>
                <a:gd name="connsiteX56" fmla="*/ 348806 w 390525"/>
                <a:gd name="connsiteY56" fmla="*/ 169259 h 390525"/>
                <a:gd name="connsiteX57" fmla="*/ 333089 w 390525"/>
                <a:gd name="connsiteY57" fmla="*/ 153543 h 390525"/>
                <a:gd name="connsiteX58" fmla="*/ 344519 w 390525"/>
                <a:gd name="connsiteY58" fmla="*/ 142113 h 390525"/>
                <a:gd name="connsiteX59" fmla="*/ 360236 w 390525"/>
                <a:gd name="connsiteY59" fmla="*/ 142113 h 390525"/>
                <a:gd name="connsiteX60" fmla="*/ 360236 w 390525"/>
                <a:gd name="connsiteY60" fmla="*/ 157829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90525" h="390525">
                  <a:moveTo>
                    <a:pt x="376333" y="126397"/>
                  </a:moveTo>
                  <a:cubicBezTo>
                    <a:pt x="363379" y="113443"/>
                    <a:pt x="342233" y="113443"/>
                    <a:pt x="329184" y="126397"/>
                  </a:cubicBezTo>
                  <a:cubicBezTo>
                    <a:pt x="325184" y="130397"/>
                    <a:pt x="299657" y="155924"/>
                    <a:pt x="295751" y="159830"/>
                  </a:cubicBezTo>
                  <a:lnTo>
                    <a:pt x="295751" y="71819"/>
                  </a:lnTo>
                  <a:cubicBezTo>
                    <a:pt x="295751" y="62960"/>
                    <a:pt x="292322" y="54578"/>
                    <a:pt x="286036" y="48292"/>
                  </a:cubicBezTo>
                  <a:lnTo>
                    <a:pt x="254603" y="16859"/>
                  </a:lnTo>
                  <a:cubicBezTo>
                    <a:pt x="248317" y="10573"/>
                    <a:pt x="240030" y="7144"/>
                    <a:pt x="231077" y="7144"/>
                  </a:cubicBezTo>
                  <a:lnTo>
                    <a:pt x="40481" y="7144"/>
                  </a:lnTo>
                  <a:cubicBezTo>
                    <a:pt x="22098" y="7144"/>
                    <a:pt x="7144" y="22098"/>
                    <a:pt x="7144" y="40481"/>
                  </a:cubicBezTo>
                  <a:lnTo>
                    <a:pt x="7144" y="352806"/>
                  </a:lnTo>
                  <a:cubicBezTo>
                    <a:pt x="7144" y="371189"/>
                    <a:pt x="22098" y="386144"/>
                    <a:pt x="40481" y="386144"/>
                  </a:cubicBezTo>
                  <a:lnTo>
                    <a:pt x="262509" y="386144"/>
                  </a:lnTo>
                  <a:cubicBezTo>
                    <a:pt x="280892" y="386144"/>
                    <a:pt x="295846" y="371189"/>
                    <a:pt x="295846" y="352806"/>
                  </a:cubicBezTo>
                  <a:lnTo>
                    <a:pt x="295846" y="254032"/>
                  </a:lnTo>
                  <a:lnTo>
                    <a:pt x="376333" y="173450"/>
                  </a:lnTo>
                  <a:cubicBezTo>
                    <a:pt x="389287" y="160496"/>
                    <a:pt x="389287" y="139446"/>
                    <a:pt x="376333" y="126397"/>
                  </a:cubicBezTo>
                  <a:close/>
                  <a:moveTo>
                    <a:pt x="229171" y="29337"/>
                  </a:moveTo>
                  <a:cubicBezTo>
                    <a:pt x="231267" y="29337"/>
                    <a:pt x="235267" y="28956"/>
                    <a:pt x="238887" y="32576"/>
                  </a:cubicBezTo>
                  <a:lnTo>
                    <a:pt x="270320" y="64008"/>
                  </a:lnTo>
                  <a:cubicBezTo>
                    <a:pt x="273844" y="67532"/>
                    <a:pt x="273558" y="71438"/>
                    <a:pt x="273558" y="73724"/>
                  </a:cubicBezTo>
                  <a:lnTo>
                    <a:pt x="229171" y="73724"/>
                  </a:lnTo>
                  <a:lnTo>
                    <a:pt x="229171" y="29337"/>
                  </a:lnTo>
                  <a:close/>
                  <a:moveTo>
                    <a:pt x="273558" y="352806"/>
                  </a:moveTo>
                  <a:cubicBezTo>
                    <a:pt x="273558" y="358902"/>
                    <a:pt x="268605" y="363950"/>
                    <a:pt x="262414" y="363950"/>
                  </a:cubicBezTo>
                  <a:lnTo>
                    <a:pt x="40386" y="363950"/>
                  </a:lnTo>
                  <a:cubicBezTo>
                    <a:pt x="34290" y="363950"/>
                    <a:pt x="29242" y="358997"/>
                    <a:pt x="29242" y="352806"/>
                  </a:cubicBezTo>
                  <a:lnTo>
                    <a:pt x="29242" y="40481"/>
                  </a:lnTo>
                  <a:cubicBezTo>
                    <a:pt x="29242" y="34385"/>
                    <a:pt x="34195" y="29337"/>
                    <a:pt x="40386" y="29337"/>
                  </a:cubicBezTo>
                  <a:lnTo>
                    <a:pt x="206883" y="29337"/>
                  </a:lnTo>
                  <a:lnTo>
                    <a:pt x="206883" y="84868"/>
                  </a:lnTo>
                  <a:cubicBezTo>
                    <a:pt x="206883" y="90964"/>
                    <a:pt x="211836" y="96012"/>
                    <a:pt x="218027" y="96012"/>
                  </a:cubicBezTo>
                  <a:lnTo>
                    <a:pt x="273558" y="96012"/>
                  </a:lnTo>
                  <a:lnTo>
                    <a:pt x="273558" y="182118"/>
                  </a:lnTo>
                  <a:cubicBezTo>
                    <a:pt x="273558" y="182118"/>
                    <a:pt x="240792" y="214884"/>
                    <a:pt x="240792" y="214884"/>
                  </a:cubicBezTo>
                  <a:lnTo>
                    <a:pt x="225076" y="230600"/>
                  </a:lnTo>
                  <a:cubicBezTo>
                    <a:pt x="223838" y="231839"/>
                    <a:pt x="222980" y="233267"/>
                    <a:pt x="222409" y="234982"/>
                  </a:cubicBezTo>
                  <a:lnTo>
                    <a:pt x="206692" y="282035"/>
                  </a:lnTo>
                  <a:cubicBezTo>
                    <a:pt x="205359" y="286036"/>
                    <a:pt x="206407" y="290417"/>
                    <a:pt x="209360" y="293370"/>
                  </a:cubicBezTo>
                  <a:cubicBezTo>
                    <a:pt x="212312" y="296323"/>
                    <a:pt x="216694" y="297371"/>
                    <a:pt x="220694" y="296037"/>
                  </a:cubicBezTo>
                  <a:lnTo>
                    <a:pt x="267748" y="280321"/>
                  </a:lnTo>
                  <a:cubicBezTo>
                    <a:pt x="269367" y="279749"/>
                    <a:pt x="270891" y="278892"/>
                    <a:pt x="272129" y="277654"/>
                  </a:cubicBezTo>
                  <a:lnTo>
                    <a:pt x="273463" y="276320"/>
                  </a:lnTo>
                  <a:lnTo>
                    <a:pt x="273463" y="352806"/>
                  </a:lnTo>
                  <a:lnTo>
                    <a:pt x="273558" y="352806"/>
                  </a:lnTo>
                  <a:close/>
                  <a:moveTo>
                    <a:pt x="248317" y="238411"/>
                  </a:moveTo>
                  <a:lnTo>
                    <a:pt x="264033" y="254127"/>
                  </a:lnTo>
                  <a:lnTo>
                    <a:pt x="258032" y="260128"/>
                  </a:lnTo>
                  <a:lnTo>
                    <a:pt x="234506" y="267938"/>
                  </a:lnTo>
                  <a:lnTo>
                    <a:pt x="242316" y="244412"/>
                  </a:lnTo>
                  <a:lnTo>
                    <a:pt x="248317" y="238411"/>
                  </a:lnTo>
                  <a:close/>
                  <a:moveTo>
                    <a:pt x="279749" y="238411"/>
                  </a:moveTo>
                  <a:lnTo>
                    <a:pt x="264033" y="222694"/>
                  </a:lnTo>
                  <a:cubicBezTo>
                    <a:pt x="272415" y="214313"/>
                    <a:pt x="309563" y="177165"/>
                    <a:pt x="317373" y="169259"/>
                  </a:cubicBezTo>
                  <a:lnTo>
                    <a:pt x="333089" y="184976"/>
                  </a:lnTo>
                  <a:lnTo>
                    <a:pt x="279749" y="238411"/>
                  </a:lnTo>
                  <a:close/>
                  <a:moveTo>
                    <a:pt x="360236" y="157829"/>
                  </a:moveTo>
                  <a:lnTo>
                    <a:pt x="348806" y="169259"/>
                  </a:lnTo>
                  <a:lnTo>
                    <a:pt x="333089" y="153543"/>
                  </a:lnTo>
                  <a:lnTo>
                    <a:pt x="344519" y="142113"/>
                  </a:lnTo>
                  <a:cubicBezTo>
                    <a:pt x="348806" y="137827"/>
                    <a:pt x="355854" y="137827"/>
                    <a:pt x="360236" y="142113"/>
                  </a:cubicBezTo>
                  <a:cubicBezTo>
                    <a:pt x="364522" y="146399"/>
                    <a:pt x="364617" y="153448"/>
                    <a:pt x="360236" y="157829"/>
                  </a:cubicBezTo>
                  <a:close/>
                </a:path>
              </a:pathLst>
            </a:custGeom>
            <a:grpFill/>
            <a:ln w="9525" cap="flat">
              <a:noFill/>
              <a:prstDash val="solid"/>
              <a:miter/>
            </a:ln>
          </p:spPr>
          <p:txBody>
            <a:bodyPr rtlCol="0" anchor="ctr"/>
            <a:lstStyle/>
            <a:p>
              <a:endParaRPr lang="ko-KR" altLang="en-US"/>
            </a:p>
          </p:txBody>
        </p:sp>
        <p:sp>
          <p:nvSpPr>
            <p:cNvPr id="11" name="자유형: 도형 114">
              <a:extLst>
                <a:ext uri="{FF2B5EF4-FFF2-40B4-BE49-F238E27FC236}">
                  <a16:creationId xmlns:a16="http://schemas.microsoft.com/office/drawing/2014/main" id="{A68FBE79-1D18-8944-1A1F-6C4C661E53B1}"/>
                </a:ext>
              </a:extLst>
            </p:cNvPr>
            <p:cNvSpPr/>
            <p:nvPr/>
          </p:nvSpPr>
          <p:spPr>
            <a:xfrm>
              <a:off x="2845299" y="1004030"/>
              <a:ext cx="190500" cy="28575"/>
            </a:xfrm>
            <a:custGeom>
              <a:avLst/>
              <a:gdLst>
                <a:gd name="connsiteX0" fmla="*/ 173736 w 190500"/>
                <a:gd name="connsiteY0" fmla="*/ 7144 h 28575"/>
                <a:gd name="connsiteX1" fmla="*/ 18288 w 190500"/>
                <a:gd name="connsiteY1" fmla="*/ 7144 h 28575"/>
                <a:gd name="connsiteX2" fmla="*/ 7144 w 190500"/>
                <a:gd name="connsiteY2" fmla="*/ 18288 h 28575"/>
                <a:gd name="connsiteX3" fmla="*/ 18288 w 190500"/>
                <a:gd name="connsiteY3" fmla="*/ 29432 h 28575"/>
                <a:gd name="connsiteX4" fmla="*/ 173736 w 190500"/>
                <a:gd name="connsiteY4" fmla="*/ 29432 h 28575"/>
                <a:gd name="connsiteX5" fmla="*/ 184880 w 190500"/>
                <a:gd name="connsiteY5" fmla="*/ 18288 h 28575"/>
                <a:gd name="connsiteX6" fmla="*/ 173736 w 190500"/>
                <a:gd name="connsiteY6" fmla="*/ 714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0" h="28575">
                  <a:moveTo>
                    <a:pt x="173736" y="7144"/>
                  </a:moveTo>
                  <a:lnTo>
                    <a:pt x="18288" y="7144"/>
                  </a:lnTo>
                  <a:cubicBezTo>
                    <a:pt x="12192" y="7144"/>
                    <a:pt x="7144" y="12097"/>
                    <a:pt x="7144" y="18288"/>
                  </a:cubicBezTo>
                  <a:cubicBezTo>
                    <a:pt x="7144" y="24479"/>
                    <a:pt x="12097" y="29432"/>
                    <a:pt x="18288" y="29432"/>
                  </a:cubicBezTo>
                  <a:lnTo>
                    <a:pt x="173736" y="29432"/>
                  </a:lnTo>
                  <a:cubicBezTo>
                    <a:pt x="179832" y="29432"/>
                    <a:pt x="184880" y="24479"/>
                    <a:pt x="184880" y="18288"/>
                  </a:cubicBezTo>
                  <a:cubicBezTo>
                    <a:pt x="184880" y="12097"/>
                    <a:pt x="179832" y="7144"/>
                    <a:pt x="173736" y="7144"/>
                  </a:cubicBezTo>
                  <a:close/>
                </a:path>
              </a:pathLst>
            </a:custGeom>
            <a:grpFill/>
            <a:ln w="9525" cap="flat">
              <a:noFill/>
              <a:prstDash val="solid"/>
              <a:miter/>
            </a:ln>
          </p:spPr>
          <p:txBody>
            <a:bodyPr rtlCol="0" anchor="ctr"/>
            <a:lstStyle/>
            <a:p>
              <a:endParaRPr lang="ko-KR" altLang="en-US"/>
            </a:p>
          </p:txBody>
        </p:sp>
        <p:sp>
          <p:nvSpPr>
            <p:cNvPr id="12" name="자유형: 도형 115">
              <a:extLst>
                <a:ext uri="{FF2B5EF4-FFF2-40B4-BE49-F238E27FC236}">
                  <a16:creationId xmlns:a16="http://schemas.microsoft.com/office/drawing/2014/main" id="{F0525A1D-0A32-0187-39B5-D543B64ED056}"/>
                </a:ext>
              </a:extLst>
            </p:cNvPr>
            <p:cNvSpPr/>
            <p:nvPr/>
          </p:nvSpPr>
          <p:spPr>
            <a:xfrm>
              <a:off x="2845204" y="1048416"/>
              <a:ext cx="142875" cy="28575"/>
            </a:xfrm>
            <a:custGeom>
              <a:avLst/>
              <a:gdLst>
                <a:gd name="connsiteX0" fmla="*/ 129350 w 142875"/>
                <a:gd name="connsiteY0" fmla="*/ 7144 h 28575"/>
                <a:gd name="connsiteX1" fmla="*/ 18288 w 142875"/>
                <a:gd name="connsiteY1" fmla="*/ 7144 h 28575"/>
                <a:gd name="connsiteX2" fmla="*/ 7144 w 142875"/>
                <a:gd name="connsiteY2" fmla="*/ 18288 h 28575"/>
                <a:gd name="connsiteX3" fmla="*/ 18288 w 142875"/>
                <a:gd name="connsiteY3" fmla="*/ 29432 h 28575"/>
                <a:gd name="connsiteX4" fmla="*/ 129350 w 142875"/>
                <a:gd name="connsiteY4" fmla="*/ 29432 h 28575"/>
                <a:gd name="connsiteX5" fmla="*/ 140494 w 142875"/>
                <a:gd name="connsiteY5" fmla="*/ 18288 h 28575"/>
                <a:gd name="connsiteX6" fmla="*/ 129350 w 142875"/>
                <a:gd name="connsiteY6" fmla="*/ 714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28575">
                  <a:moveTo>
                    <a:pt x="129350" y="7144"/>
                  </a:moveTo>
                  <a:lnTo>
                    <a:pt x="18288" y="7144"/>
                  </a:lnTo>
                  <a:cubicBezTo>
                    <a:pt x="12192" y="7144"/>
                    <a:pt x="7144" y="12097"/>
                    <a:pt x="7144" y="18288"/>
                  </a:cubicBezTo>
                  <a:cubicBezTo>
                    <a:pt x="7144" y="24384"/>
                    <a:pt x="12097" y="29432"/>
                    <a:pt x="18288" y="29432"/>
                  </a:cubicBezTo>
                  <a:lnTo>
                    <a:pt x="129350" y="29432"/>
                  </a:lnTo>
                  <a:cubicBezTo>
                    <a:pt x="135446" y="29432"/>
                    <a:pt x="140494" y="24479"/>
                    <a:pt x="140494" y="18288"/>
                  </a:cubicBezTo>
                  <a:cubicBezTo>
                    <a:pt x="140494" y="12097"/>
                    <a:pt x="135541" y="7144"/>
                    <a:pt x="129350" y="7144"/>
                  </a:cubicBezTo>
                  <a:close/>
                </a:path>
              </a:pathLst>
            </a:custGeom>
            <a:grpFill/>
            <a:ln w="9525" cap="flat">
              <a:noFill/>
              <a:prstDash val="solid"/>
              <a:miter/>
            </a:ln>
          </p:spPr>
          <p:txBody>
            <a:bodyPr rtlCol="0" anchor="ctr"/>
            <a:lstStyle/>
            <a:p>
              <a:endParaRPr lang="ko-KR" altLang="en-US"/>
            </a:p>
          </p:txBody>
        </p:sp>
        <p:sp>
          <p:nvSpPr>
            <p:cNvPr id="13" name="자유형: 도형 116">
              <a:extLst>
                <a:ext uri="{FF2B5EF4-FFF2-40B4-BE49-F238E27FC236}">
                  <a16:creationId xmlns:a16="http://schemas.microsoft.com/office/drawing/2014/main" id="{DABCA650-2B7B-BDB7-231C-EC64BC8E3FED}"/>
                </a:ext>
              </a:extLst>
            </p:cNvPr>
            <p:cNvSpPr/>
            <p:nvPr/>
          </p:nvSpPr>
          <p:spPr>
            <a:xfrm>
              <a:off x="2845204" y="1092803"/>
              <a:ext cx="142875" cy="28575"/>
            </a:xfrm>
            <a:custGeom>
              <a:avLst/>
              <a:gdLst>
                <a:gd name="connsiteX0" fmla="*/ 129350 w 142875"/>
                <a:gd name="connsiteY0" fmla="*/ 7144 h 28575"/>
                <a:gd name="connsiteX1" fmla="*/ 18288 w 142875"/>
                <a:gd name="connsiteY1" fmla="*/ 7144 h 28575"/>
                <a:gd name="connsiteX2" fmla="*/ 7144 w 142875"/>
                <a:gd name="connsiteY2" fmla="*/ 18288 h 28575"/>
                <a:gd name="connsiteX3" fmla="*/ 18288 w 142875"/>
                <a:gd name="connsiteY3" fmla="*/ 29432 h 28575"/>
                <a:gd name="connsiteX4" fmla="*/ 129350 w 142875"/>
                <a:gd name="connsiteY4" fmla="*/ 29432 h 28575"/>
                <a:gd name="connsiteX5" fmla="*/ 140494 w 142875"/>
                <a:gd name="connsiteY5" fmla="*/ 18288 h 28575"/>
                <a:gd name="connsiteX6" fmla="*/ 129350 w 142875"/>
                <a:gd name="connsiteY6" fmla="*/ 714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28575">
                  <a:moveTo>
                    <a:pt x="129350" y="7144"/>
                  </a:moveTo>
                  <a:lnTo>
                    <a:pt x="18288" y="7144"/>
                  </a:lnTo>
                  <a:cubicBezTo>
                    <a:pt x="12192" y="7144"/>
                    <a:pt x="7144" y="12097"/>
                    <a:pt x="7144" y="18288"/>
                  </a:cubicBezTo>
                  <a:cubicBezTo>
                    <a:pt x="7144" y="24384"/>
                    <a:pt x="12097" y="29432"/>
                    <a:pt x="18288" y="29432"/>
                  </a:cubicBezTo>
                  <a:lnTo>
                    <a:pt x="129350" y="29432"/>
                  </a:lnTo>
                  <a:cubicBezTo>
                    <a:pt x="135446" y="29432"/>
                    <a:pt x="140494" y="24479"/>
                    <a:pt x="140494" y="18288"/>
                  </a:cubicBezTo>
                  <a:cubicBezTo>
                    <a:pt x="140494" y="12097"/>
                    <a:pt x="135541" y="7144"/>
                    <a:pt x="129350" y="7144"/>
                  </a:cubicBezTo>
                  <a:close/>
                </a:path>
              </a:pathLst>
            </a:custGeom>
            <a:grpFill/>
            <a:ln w="9525" cap="flat">
              <a:noFill/>
              <a:prstDash val="solid"/>
              <a:miter/>
            </a:ln>
          </p:spPr>
          <p:txBody>
            <a:bodyPr rtlCol="0" anchor="ctr"/>
            <a:lstStyle/>
            <a:p>
              <a:endParaRPr lang="ko-KR" altLang="en-US"/>
            </a:p>
          </p:txBody>
        </p:sp>
        <p:sp>
          <p:nvSpPr>
            <p:cNvPr id="14" name="자유형: 도형 117">
              <a:extLst>
                <a:ext uri="{FF2B5EF4-FFF2-40B4-BE49-F238E27FC236}">
                  <a16:creationId xmlns:a16="http://schemas.microsoft.com/office/drawing/2014/main" id="{C5F5A611-6029-F7EE-CADD-E4F1A3108C08}"/>
                </a:ext>
              </a:extLst>
            </p:cNvPr>
            <p:cNvSpPr/>
            <p:nvPr/>
          </p:nvSpPr>
          <p:spPr>
            <a:xfrm>
              <a:off x="2845204" y="1137189"/>
              <a:ext cx="142875" cy="28575"/>
            </a:xfrm>
            <a:custGeom>
              <a:avLst/>
              <a:gdLst>
                <a:gd name="connsiteX0" fmla="*/ 129350 w 142875"/>
                <a:gd name="connsiteY0" fmla="*/ 7144 h 28575"/>
                <a:gd name="connsiteX1" fmla="*/ 18288 w 142875"/>
                <a:gd name="connsiteY1" fmla="*/ 7144 h 28575"/>
                <a:gd name="connsiteX2" fmla="*/ 7144 w 142875"/>
                <a:gd name="connsiteY2" fmla="*/ 18288 h 28575"/>
                <a:gd name="connsiteX3" fmla="*/ 18288 w 142875"/>
                <a:gd name="connsiteY3" fmla="*/ 29432 h 28575"/>
                <a:gd name="connsiteX4" fmla="*/ 129350 w 142875"/>
                <a:gd name="connsiteY4" fmla="*/ 29432 h 28575"/>
                <a:gd name="connsiteX5" fmla="*/ 140494 w 142875"/>
                <a:gd name="connsiteY5" fmla="*/ 18288 h 28575"/>
                <a:gd name="connsiteX6" fmla="*/ 129350 w 142875"/>
                <a:gd name="connsiteY6" fmla="*/ 714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28575">
                  <a:moveTo>
                    <a:pt x="129350" y="7144"/>
                  </a:moveTo>
                  <a:lnTo>
                    <a:pt x="18288" y="7144"/>
                  </a:lnTo>
                  <a:cubicBezTo>
                    <a:pt x="12192" y="7144"/>
                    <a:pt x="7144" y="12097"/>
                    <a:pt x="7144" y="18288"/>
                  </a:cubicBezTo>
                  <a:cubicBezTo>
                    <a:pt x="7144" y="24384"/>
                    <a:pt x="12097" y="29432"/>
                    <a:pt x="18288" y="29432"/>
                  </a:cubicBezTo>
                  <a:lnTo>
                    <a:pt x="129350" y="29432"/>
                  </a:lnTo>
                  <a:cubicBezTo>
                    <a:pt x="135446" y="29432"/>
                    <a:pt x="140494" y="24479"/>
                    <a:pt x="140494" y="18288"/>
                  </a:cubicBezTo>
                  <a:cubicBezTo>
                    <a:pt x="140494" y="12097"/>
                    <a:pt x="135541" y="7144"/>
                    <a:pt x="129350" y="7144"/>
                  </a:cubicBezTo>
                  <a:close/>
                </a:path>
              </a:pathLst>
            </a:custGeom>
            <a:grpFill/>
            <a:ln w="9525" cap="flat">
              <a:noFill/>
              <a:prstDash val="solid"/>
              <a:miter/>
            </a:ln>
          </p:spPr>
          <p:txBody>
            <a:bodyPr rtlCol="0" anchor="ctr"/>
            <a:lstStyle/>
            <a:p>
              <a:endParaRPr lang="ko-KR" altLang="en-US"/>
            </a:p>
          </p:txBody>
        </p:sp>
        <p:sp>
          <p:nvSpPr>
            <p:cNvPr id="15" name="자유형: 도형 118">
              <a:extLst>
                <a:ext uri="{FF2B5EF4-FFF2-40B4-BE49-F238E27FC236}">
                  <a16:creationId xmlns:a16="http://schemas.microsoft.com/office/drawing/2014/main" id="{EDA96456-45DF-2C20-D444-9FAC2C63C78C}"/>
                </a:ext>
              </a:extLst>
            </p:cNvPr>
            <p:cNvSpPr/>
            <p:nvPr/>
          </p:nvSpPr>
          <p:spPr>
            <a:xfrm>
              <a:off x="2934167" y="1205293"/>
              <a:ext cx="95250" cy="28575"/>
            </a:xfrm>
            <a:custGeom>
              <a:avLst/>
              <a:gdLst>
                <a:gd name="connsiteX0" fmla="*/ 84868 w 95250"/>
                <a:gd name="connsiteY0" fmla="*/ 7144 h 28575"/>
                <a:gd name="connsiteX1" fmla="*/ 18288 w 95250"/>
                <a:gd name="connsiteY1" fmla="*/ 7144 h 28575"/>
                <a:gd name="connsiteX2" fmla="*/ 7144 w 95250"/>
                <a:gd name="connsiteY2" fmla="*/ 18288 h 28575"/>
                <a:gd name="connsiteX3" fmla="*/ 18288 w 95250"/>
                <a:gd name="connsiteY3" fmla="*/ 29432 h 28575"/>
                <a:gd name="connsiteX4" fmla="*/ 84868 w 95250"/>
                <a:gd name="connsiteY4" fmla="*/ 29432 h 28575"/>
                <a:gd name="connsiteX5" fmla="*/ 96012 w 95250"/>
                <a:gd name="connsiteY5" fmla="*/ 18288 h 28575"/>
                <a:gd name="connsiteX6" fmla="*/ 84868 w 95250"/>
                <a:gd name="connsiteY6" fmla="*/ 714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0" h="28575">
                  <a:moveTo>
                    <a:pt x="84868" y="7144"/>
                  </a:moveTo>
                  <a:lnTo>
                    <a:pt x="18288" y="7144"/>
                  </a:lnTo>
                  <a:cubicBezTo>
                    <a:pt x="12192" y="7144"/>
                    <a:pt x="7144" y="12097"/>
                    <a:pt x="7144" y="18288"/>
                  </a:cubicBezTo>
                  <a:cubicBezTo>
                    <a:pt x="7144" y="24479"/>
                    <a:pt x="12097" y="29432"/>
                    <a:pt x="18288" y="29432"/>
                  </a:cubicBezTo>
                  <a:lnTo>
                    <a:pt x="84868" y="29432"/>
                  </a:lnTo>
                  <a:cubicBezTo>
                    <a:pt x="90964" y="29432"/>
                    <a:pt x="96012" y="24479"/>
                    <a:pt x="96012" y="18288"/>
                  </a:cubicBezTo>
                  <a:cubicBezTo>
                    <a:pt x="96012" y="12097"/>
                    <a:pt x="90964" y="7144"/>
                    <a:pt x="84868" y="7144"/>
                  </a:cubicBezTo>
                  <a:close/>
                </a:path>
              </a:pathLst>
            </a:custGeom>
            <a:grpFill/>
            <a:ln w="9525" cap="flat">
              <a:noFill/>
              <a:prstDash val="solid"/>
              <a:miter/>
            </a:ln>
          </p:spPr>
          <p:txBody>
            <a:bodyPr rtlCol="0" anchor="ctr"/>
            <a:lstStyle/>
            <a:p>
              <a:endParaRPr lang="ko-KR" altLang="en-US"/>
            </a:p>
          </p:txBody>
        </p:sp>
      </p:grpSp>
      <p:grpSp>
        <p:nvGrpSpPr>
          <p:cNvPr id="16" name="그룹 192">
            <a:extLst>
              <a:ext uri="{FF2B5EF4-FFF2-40B4-BE49-F238E27FC236}">
                <a16:creationId xmlns:a16="http://schemas.microsoft.com/office/drawing/2014/main" id="{BF5E1C84-E6D5-77B9-DBA3-E462B986C511}"/>
              </a:ext>
            </a:extLst>
          </p:cNvPr>
          <p:cNvGrpSpPr/>
          <p:nvPr/>
        </p:nvGrpSpPr>
        <p:grpSpPr>
          <a:xfrm>
            <a:off x="5622921" y="2852567"/>
            <a:ext cx="371474" cy="371476"/>
            <a:chOff x="6855705" y="2233803"/>
            <a:chExt cx="342900" cy="390525"/>
          </a:xfrm>
          <a:solidFill>
            <a:srgbClr val="002060"/>
          </a:solidFill>
        </p:grpSpPr>
        <p:sp>
          <p:nvSpPr>
            <p:cNvPr id="17" name="자유형: 도형 193">
              <a:extLst>
                <a:ext uri="{FF2B5EF4-FFF2-40B4-BE49-F238E27FC236}">
                  <a16:creationId xmlns:a16="http://schemas.microsoft.com/office/drawing/2014/main" id="{FE509F1E-4367-2A4E-F995-AB3DA79CD417}"/>
                </a:ext>
              </a:extLst>
            </p:cNvPr>
            <p:cNvSpPr/>
            <p:nvPr/>
          </p:nvSpPr>
          <p:spPr>
            <a:xfrm>
              <a:off x="6944192" y="2278475"/>
              <a:ext cx="161925" cy="161925"/>
            </a:xfrm>
            <a:custGeom>
              <a:avLst/>
              <a:gdLst>
                <a:gd name="connsiteX0" fmla="*/ 84868 w 161925"/>
                <a:gd name="connsiteY0" fmla="*/ 7144 h 161925"/>
                <a:gd name="connsiteX1" fmla="*/ 7144 w 161925"/>
                <a:gd name="connsiteY1" fmla="*/ 84868 h 161925"/>
                <a:gd name="connsiteX2" fmla="*/ 43053 w 161925"/>
                <a:gd name="connsiteY2" fmla="*/ 150304 h 161925"/>
                <a:gd name="connsiteX3" fmla="*/ 120301 w 161925"/>
                <a:gd name="connsiteY3" fmla="*/ 154495 h 161925"/>
                <a:gd name="connsiteX4" fmla="*/ 125730 w 161925"/>
                <a:gd name="connsiteY4" fmla="*/ 139732 h 161925"/>
                <a:gd name="connsiteX5" fmla="*/ 110966 w 161925"/>
                <a:gd name="connsiteY5" fmla="*/ 134302 h 161925"/>
                <a:gd name="connsiteX6" fmla="*/ 54959 w 161925"/>
                <a:gd name="connsiteY6" fmla="*/ 131540 h 161925"/>
                <a:gd name="connsiteX7" fmla="*/ 29337 w 161925"/>
                <a:gd name="connsiteY7" fmla="*/ 84772 h 161925"/>
                <a:gd name="connsiteX8" fmla="*/ 84868 w 161925"/>
                <a:gd name="connsiteY8" fmla="*/ 29242 h 161925"/>
                <a:gd name="connsiteX9" fmla="*/ 140398 w 161925"/>
                <a:gd name="connsiteY9" fmla="*/ 84772 h 161925"/>
                <a:gd name="connsiteX10" fmla="*/ 129254 w 161925"/>
                <a:gd name="connsiteY10" fmla="*/ 95917 h 161925"/>
                <a:gd name="connsiteX11" fmla="*/ 118110 w 161925"/>
                <a:gd name="connsiteY11" fmla="*/ 84963 h 161925"/>
                <a:gd name="connsiteX12" fmla="*/ 118110 w 161925"/>
                <a:gd name="connsiteY12" fmla="*/ 84772 h 161925"/>
                <a:gd name="connsiteX13" fmla="*/ 84773 w 161925"/>
                <a:gd name="connsiteY13" fmla="*/ 51435 h 161925"/>
                <a:gd name="connsiteX14" fmla="*/ 51435 w 161925"/>
                <a:gd name="connsiteY14" fmla="*/ 84772 h 161925"/>
                <a:gd name="connsiteX15" fmla="*/ 84773 w 161925"/>
                <a:gd name="connsiteY15" fmla="*/ 118110 h 161925"/>
                <a:gd name="connsiteX16" fmla="*/ 106966 w 161925"/>
                <a:gd name="connsiteY16" fmla="*/ 109633 h 161925"/>
                <a:gd name="connsiteX17" fmla="*/ 129159 w 161925"/>
                <a:gd name="connsiteY17" fmla="*/ 118110 h 161925"/>
                <a:gd name="connsiteX18" fmla="*/ 162496 w 161925"/>
                <a:gd name="connsiteY18" fmla="*/ 84772 h 161925"/>
                <a:gd name="connsiteX19" fmla="*/ 84868 w 161925"/>
                <a:gd name="connsiteY19" fmla="*/ 7144 h 161925"/>
                <a:gd name="connsiteX20" fmla="*/ 95821 w 161925"/>
                <a:gd name="connsiteY20" fmla="*/ 86677 h 161925"/>
                <a:gd name="connsiteX21" fmla="*/ 84868 w 161925"/>
                <a:gd name="connsiteY21" fmla="*/ 96012 h 161925"/>
                <a:gd name="connsiteX22" fmla="*/ 73723 w 161925"/>
                <a:gd name="connsiteY22" fmla="*/ 84868 h 161925"/>
                <a:gd name="connsiteX23" fmla="*/ 84868 w 161925"/>
                <a:gd name="connsiteY23" fmla="*/ 73723 h 161925"/>
                <a:gd name="connsiteX24" fmla="*/ 95917 w 161925"/>
                <a:gd name="connsiteY24" fmla="*/ 83534 h 161925"/>
                <a:gd name="connsiteX25" fmla="*/ 95821 w 161925"/>
                <a:gd name="connsiteY25" fmla="*/ 86677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1925" h="161925">
                  <a:moveTo>
                    <a:pt x="84868" y="7144"/>
                  </a:moveTo>
                  <a:cubicBezTo>
                    <a:pt x="42006" y="7144"/>
                    <a:pt x="7144" y="42005"/>
                    <a:pt x="7144" y="84868"/>
                  </a:cubicBezTo>
                  <a:cubicBezTo>
                    <a:pt x="7144" y="111442"/>
                    <a:pt x="20574" y="135922"/>
                    <a:pt x="43053" y="150304"/>
                  </a:cubicBezTo>
                  <a:cubicBezTo>
                    <a:pt x="66008" y="164973"/>
                    <a:pt x="94202" y="166592"/>
                    <a:pt x="120301" y="154495"/>
                  </a:cubicBezTo>
                  <a:cubicBezTo>
                    <a:pt x="125825" y="151924"/>
                    <a:pt x="128302" y="145351"/>
                    <a:pt x="125730" y="139732"/>
                  </a:cubicBezTo>
                  <a:cubicBezTo>
                    <a:pt x="123158" y="134207"/>
                    <a:pt x="116586" y="131731"/>
                    <a:pt x="110966" y="134302"/>
                  </a:cubicBezTo>
                  <a:cubicBezTo>
                    <a:pt x="91821" y="143065"/>
                    <a:pt x="71438" y="142113"/>
                    <a:pt x="54959" y="131540"/>
                  </a:cubicBezTo>
                  <a:cubicBezTo>
                    <a:pt x="38862" y="121253"/>
                    <a:pt x="29337" y="103727"/>
                    <a:pt x="29337" y="84772"/>
                  </a:cubicBezTo>
                  <a:cubicBezTo>
                    <a:pt x="29337" y="54197"/>
                    <a:pt x="54197" y="29242"/>
                    <a:pt x="84868" y="29242"/>
                  </a:cubicBezTo>
                  <a:cubicBezTo>
                    <a:pt x="115443" y="29242"/>
                    <a:pt x="140398" y="54102"/>
                    <a:pt x="140398" y="84772"/>
                  </a:cubicBezTo>
                  <a:cubicBezTo>
                    <a:pt x="140398" y="90868"/>
                    <a:pt x="135446" y="95917"/>
                    <a:pt x="129254" y="95917"/>
                  </a:cubicBezTo>
                  <a:cubicBezTo>
                    <a:pt x="123634" y="95917"/>
                    <a:pt x="118396" y="91630"/>
                    <a:pt x="118110" y="84963"/>
                  </a:cubicBezTo>
                  <a:cubicBezTo>
                    <a:pt x="118110" y="84868"/>
                    <a:pt x="118110" y="84868"/>
                    <a:pt x="118110" y="84772"/>
                  </a:cubicBezTo>
                  <a:cubicBezTo>
                    <a:pt x="118110" y="66389"/>
                    <a:pt x="103156" y="51435"/>
                    <a:pt x="84773" y="51435"/>
                  </a:cubicBezTo>
                  <a:cubicBezTo>
                    <a:pt x="66390" y="51435"/>
                    <a:pt x="51435" y="66389"/>
                    <a:pt x="51435" y="84772"/>
                  </a:cubicBezTo>
                  <a:cubicBezTo>
                    <a:pt x="51435" y="103156"/>
                    <a:pt x="66390" y="118110"/>
                    <a:pt x="84773" y="118110"/>
                  </a:cubicBezTo>
                  <a:cubicBezTo>
                    <a:pt x="93250" y="118110"/>
                    <a:pt x="101060" y="114871"/>
                    <a:pt x="106966" y="109633"/>
                  </a:cubicBezTo>
                  <a:cubicBezTo>
                    <a:pt x="112872" y="114871"/>
                    <a:pt x="120682" y="118110"/>
                    <a:pt x="129159" y="118110"/>
                  </a:cubicBezTo>
                  <a:cubicBezTo>
                    <a:pt x="147542" y="118110"/>
                    <a:pt x="162496" y="103156"/>
                    <a:pt x="162496" y="84772"/>
                  </a:cubicBezTo>
                  <a:cubicBezTo>
                    <a:pt x="162592" y="42005"/>
                    <a:pt x="127731" y="7144"/>
                    <a:pt x="84868" y="7144"/>
                  </a:cubicBezTo>
                  <a:close/>
                  <a:moveTo>
                    <a:pt x="95821" y="86677"/>
                  </a:moveTo>
                  <a:cubicBezTo>
                    <a:pt x="94965" y="91916"/>
                    <a:pt x="90392" y="96012"/>
                    <a:pt x="84868" y="96012"/>
                  </a:cubicBezTo>
                  <a:cubicBezTo>
                    <a:pt x="78772" y="96012"/>
                    <a:pt x="73723" y="91059"/>
                    <a:pt x="73723" y="84868"/>
                  </a:cubicBezTo>
                  <a:cubicBezTo>
                    <a:pt x="73723" y="78676"/>
                    <a:pt x="78677" y="73723"/>
                    <a:pt x="84868" y="73723"/>
                  </a:cubicBezTo>
                  <a:cubicBezTo>
                    <a:pt x="90583" y="73723"/>
                    <a:pt x="95250" y="78010"/>
                    <a:pt x="95917" y="83534"/>
                  </a:cubicBezTo>
                  <a:cubicBezTo>
                    <a:pt x="95726" y="84582"/>
                    <a:pt x="95631" y="85630"/>
                    <a:pt x="95821" y="86677"/>
                  </a:cubicBezTo>
                  <a:close/>
                </a:path>
              </a:pathLst>
            </a:custGeom>
            <a:grpFill/>
            <a:ln w="9525" cap="flat">
              <a:noFill/>
              <a:prstDash val="solid"/>
              <a:miter/>
            </a:ln>
          </p:spPr>
          <p:txBody>
            <a:bodyPr rtlCol="0" anchor="ctr"/>
            <a:lstStyle/>
            <a:p>
              <a:endParaRPr lang="ko-KR" altLang="en-US"/>
            </a:p>
          </p:txBody>
        </p:sp>
        <p:sp>
          <p:nvSpPr>
            <p:cNvPr id="18" name="자유형: 도형 194">
              <a:extLst>
                <a:ext uri="{FF2B5EF4-FFF2-40B4-BE49-F238E27FC236}">
                  <a16:creationId xmlns:a16="http://schemas.microsoft.com/office/drawing/2014/main" id="{45005748-DE59-6D0E-6BB0-220ED4CAE65F}"/>
                </a:ext>
              </a:extLst>
            </p:cNvPr>
            <p:cNvSpPr/>
            <p:nvPr/>
          </p:nvSpPr>
          <p:spPr>
            <a:xfrm>
              <a:off x="6855705" y="2233803"/>
              <a:ext cx="342900" cy="390525"/>
            </a:xfrm>
            <a:custGeom>
              <a:avLst/>
              <a:gdLst>
                <a:gd name="connsiteX0" fmla="*/ 340233 w 342900"/>
                <a:gd name="connsiteY0" fmla="*/ 152971 h 390525"/>
                <a:gd name="connsiteX1" fmla="*/ 336995 w 342900"/>
                <a:gd name="connsiteY1" fmla="*/ 145161 h 390525"/>
                <a:gd name="connsiteX2" fmla="*/ 295846 w 342900"/>
                <a:gd name="connsiteY2" fmla="*/ 104013 h 390525"/>
                <a:gd name="connsiteX3" fmla="*/ 295846 w 342900"/>
                <a:gd name="connsiteY3" fmla="*/ 18288 h 390525"/>
                <a:gd name="connsiteX4" fmla="*/ 284702 w 342900"/>
                <a:gd name="connsiteY4" fmla="*/ 7144 h 390525"/>
                <a:gd name="connsiteX5" fmla="*/ 62674 w 342900"/>
                <a:gd name="connsiteY5" fmla="*/ 7144 h 390525"/>
                <a:gd name="connsiteX6" fmla="*/ 51530 w 342900"/>
                <a:gd name="connsiteY6" fmla="*/ 18288 h 390525"/>
                <a:gd name="connsiteX7" fmla="*/ 51530 w 342900"/>
                <a:gd name="connsiteY7" fmla="*/ 104013 h 390525"/>
                <a:gd name="connsiteX8" fmla="*/ 10382 w 342900"/>
                <a:gd name="connsiteY8" fmla="*/ 145161 h 390525"/>
                <a:gd name="connsiteX9" fmla="*/ 10287 w 342900"/>
                <a:gd name="connsiteY9" fmla="*/ 145256 h 390525"/>
                <a:gd name="connsiteX10" fmla="*/ 7144 w 342900"/>
                <a:gd name="connsiteY10" fmla="*/ 152971 h 390525"/>
                <a:gd name="connsiteX11" fmla="*/ 7144 w 342900"/>
                <a:gd name="connsiteY11" fmla="*/ 152971 h 390525"/>
                <a:gd name="connsiteX12" fmla="*/ 7144 w 342900"/>
                <a:gd name="connsiteY12" fmla="*/ 352806 h 390525"/>
                <a:gd name="connsiteX13" fmla="*/ 40481 w 342900"/>
                <a:gd name="connsiteY13" fmla="*/ 386143 h 390525"/>
                <a:gd name="connsiteX14" fmla="*/ 306895 w 342900"/>
                <a:gd name="connsiteY14" fmla="*/ 386143 h 390525"/>
                <a:gd name="connsiteX15" fmla="*/ 340233 w 342900"/>
                <a:gd name="connsiteY15" fmla="*/ 352806 h 390525"/>
                <a:gd name="connsiteX16" fmla="*/ 340233 w 342900"/>
                <a:gd name="connsiteY16" fmla="*/ 152971 h 390525"/>
                <a:gd name="connsiteX17" fmla="*/ 340233 w 342900"/>
                <a:gd name="connsiteY17" fmla="*/ 152971 h 390525"/>
                <a:gd name="connsiteX18" fmla="*/ 295846 w 342900"/>
                <a:gd name="connsiteY18" fmla="*/ 135636 h 390525"/>
                <a:gd name="connsiteX19" fmla="*/ 313468 w 342900"/>
                <a:gd name="connsiteY19" fmla="*/ 153257 h 390525"/>
                <a:gd name="connsiteX20" fmla="*/ 295846 w 342900"/>
                <a:gd name="connsiteY20" fmla="*/ 170879 h 390525"/>
                <a:gd name="connsiteX21" fmla="*/ 295846 w 342900"/>
                <a:gd name="connsiteY21" fmla="*/ 135636 h 390525"/>
                <a:gd name="connsiteX22" fmla="*/ 73819 w 342900"/>
                <a:gd name="connsiteY22" fmla="*/ 108585 h 390525"/>
                <a:gd name="connsiteX23" fmla="*/ 73819 w 342900"/>
                <a:gd name="connsiteY23" fmla="*/ 108585 h 390525"/>
                <a:gd name="connsiteX24" fmla="*/ 73819 w 342900"/>
                <a:gd name="connsiteY24" fmla="*/ 29432 h 390525"/>
                <a:gd name="connsiteX25" fmla="*/ 273653 w 342900"/>
                <a:gd name="connsiteY25" fmla="*/ 29432 h 390525"/>
                <a:gd name="connsiteX26" fmla="*/ 273653 w 342900"/>
                <a:gd name="connsiteY26" fmla="*/ 108585 h 390525"/>
                <a:gd name="connsiteX27" fmla="*/ 273653 w 342900"/>
                <a:gd name="connsiteY27" fmla="*/ 108585 h 390525"/>
                <a:gd name="connsiteX28" fmla="*/ 273653 w 342900"/>
                <a:gd name="connsiteY28" fmla="*/ 192786 h 390525"/>
                <a:gd name="connsiteX29" fmla="*/ 213550 w 342900"/>
                <a:gd name="connsiteY29" fmla="*/ 252889 h 390525"/>
                <a:gd name="connsiteX30" fmla="*/ 133921 w 342900"/>
                <a:gd name="connsiteY30" fmla="*/ 252889 h 390525"/>
                <a:gd name="connsiteX31" fmla="*/ 73819 w 342900"/>
                <a:gd name="connsiteY31" fmla="*/ 192786 h 390525"/>
                <a:gd name="connsiteX32" fmla="*/ 73819 w 342900"/>
                <a:gd name="connsiteY32" fmla="*/ 108585 h 390525"/>
                <a:gd name="connsiteX33" fmla="*/ 51530 w 342900"/>
                <a:gd name="connsiteY33" fmla="*/ 135636 h 390525"/>
                <a:gd name="connsiteX34" fmla="*/ 51530 w 342900"/>
                <a:gd name="connsiteY34" fmla="*/ 170879 h 390525"/>
                <a:gd name="connsiteX35" fmla="*/ 33909 w 342900"/>
                <a:gd name="connsiteY35" fmla="*/ 153257 h 390525"/>
                <a:gd name="connsiteX36" fmla="*/ 51530 w 342900"/>
                <a:gd name="connsiteY36" fmla="*/ 135636 h 390525"/>
                <a:gd name="connsiteX37" fmla="*/ 29337 w 342900"/>
                <a:gd name="connsiteY37" fmla="*/ 348520 h 390525"/>
                <a:gd name="connsiteX38" fmla="*/ 29337 w 342900"/>
                <a:gd name="connsiteY38" fmla="*/ 180118 h 390525"/>
                <a:gd name="connsiteX39" fmla="*/ 113538 w 342900"/>
                <a:gd name="connsiteY39" fmla="*/ 264319 h 390525"/>
                <a:gd name="connsiteX40" fmla="*/ 29337 w 342900"/>
                <a:gd name="connsiteY40" fmla="*/ 348520 h 390525"/>
                <a:gd name="connsiteX41" fmla="*/ 44672 w 342900"/>
                <a:gd name="connsiteY41" fmla="*/ 363950 h 390525"/>
                <a:gd name="connsiteX42" fmla="*/ 133445 w 342900"/>
                <a:gd name="connsiteY42" fmla="*/ 275177 h 390525"/>
                <a:gd name="connsiteX43" fmla="*/ 213074 w 342900"/>
                <a:gd name="connsiteY43" fmla="*/ 275177 h 390525"/>
                <a:gd name="connsiteX44" fmla="*/ 301847 w 342900"/>
                <a:gd name="connsiteY44" fmla="*/ 363950 h 390525"/>
                <a:gd name="connsiteX45" fmla="*/ 44672 w 342900"/>
                <a:gd name="connsiteY45" fmla="*/ 363950 h 390525"/>
                <a:gd name="connsiteX46" fmla="*/ 318040 w 342900"/>
                <a:gd name="connsiteY46" fmla="*/ 348520 h 390525"/>
                <a:gd name="connsiteX47" fmla="*/ 233839 w 342900"/>
                <a:gd name="connsiteY47" fmla="*/ 264319 h 390525"/>
                <a:gd name="connsiteX48" fmla="*/ 318040 w 342900"/>
                <a:gd name="connsiteY48" fmla="*/ 180118 h 390525"/>
                <a:gd name="connsiteX49" fmla="*/ 318040 w 342900"/>
                <a:gd name="connsiteY49" fmla="*/ 348520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42900" h="390525">
                  <a:moveTo>
                    <a:pt x="340233" y="152971"/>
                  </a:moveTo>
                  <a:cubicBezTo>
                    <a:pt x="340233" y="150114"/>
                    <a:pt x="339090" y="147256"/>
                    <a:pt x="336995" y="145161"/>
                  </a:cubicBezTo>
                  <a:lnTo>
                    <a:pt x="295846" y="104013"/>
                  </a:lnTo>
                  <a:lnTo>
                    <a:pt x="295846" y="18288"/>
                  </a:lnTo>
                  <a:cubicBezTo>
                    <a:pt x="295846" y="12192"/>
                    <a:pt x="290893" y="7144"/>
                    <a:pt x="284702" y="7144"/>
                  </a:cubicBezTo>
                  <a:lnTo>
                    <a:pt x="62674" y="7144"/>
                  </a:lnTo>
                  <a:cubicBezTo>
                    <a:pt x="56579" y="7144"/>
                    <a:pt x="51530" y="12097"/>
                    <a:pt x="51530" y="18288"/>
                  </a:cubicBezTo>
                  <a:lnTo>
                    <a:pt x="51530" y="104013"/>
                  </a:lnTo>
                  <a:lnTo>
                    <a:pt x="10382" y="145161"/>
                  </a:lnTo>
                  <a:cubicBezTo>
                    <a:pt x="10382" y="145161"/>
                    <a:pt x="10287" y="145256"/>
                    <a:pt x="10287" y="145256"/>
                  </a:cubicBezTo>
                  <a:cubicBezTo>
                    <a:pt x="8191" y="147447"/>
                    <a:pt x="7144" y="150209"/>
                    <a:pt x="7144" y="152971"/>
                  </a:cubicBezTo>
                  <a:cubicBezTo>
                    <a:pt x="7144" y="152971"/>
                    <a:pt x="7144" y="152971"/>
                    <a:pt x="7144" y="152971"/>
                  </a:cubicBezTo>
                  <a:lnTo>
                    <a:pt x="7144" y="352806"/>
                  </a:lnTo>
                  <a:cubicBezTo>
                    <a:pt x="7144" y="371189"/>
                    <a:pt x="22098" y="386143"/>
                    <a:pt x="40481" y="386143"/>
                  </a:cubicBezTo>
                  <a:lnTo>
                    <a:pt x="306895" y="386143"/>
                  </a:lnTo>
                  <a:cubicBezTo>
                    <a:pt x="325278" y="386143"/>
                    <a:pt x="340233" y="371189"/>
                    <a:pt x="340233" y="352806"/>
                  </a:cubicBezTo>
                  <a:lnTo>
                    <a:pt x="340233" y="152971"/>
                  </a:lnTo>
                  <a:cubicBezTo>
                    <a:pt x="340233" y="152971"/>
                    <a:pt x="340233" y="152971"/>
                    <a:pt x="340233" y="152971"/>
                  </a:cubicBezTo>
                  <a:close/>
                  <a:moveTo>
                    <a:pt x="295846" y="135636"/>
                  </a:moveTo>
                  <a:lnTo>
                    <a:pt x="313468" y="153257"/>
                  </a:lnTo>
                  <a:lnTo>
                    <a:pt x="295846" y="170879"/>
                  </a:lnTo>
                  <a:lnTo>
                    <a:pt x="295846" y="135636"/>
                  </a:lnTo>
                  <a:close/>
                  <a:moveTo>
                    <a:pt x="73819" y="108585"/>
                  </a:moveTo>
                  <a:cubicBezTo>
                    <a:pt x="73819" y="108585"/>
                    <a:pt x="73819" y="108585"/>
                    <a:pt x="73819" y="108585"/>
                  </a:cubicBezTo>
                  <a:lnTo>
                    <a:pt x="73819" y="29432"/>
                  </a:lnTo>
                  <a:lnTo>
                    <a:pt x="273653" y="29432"/>
                  </a:lnTo>
                  <a:lnTo>
                    <a:pt x="273653" y="108585"/>
                  </a:lnTo>
                  <a:cubicBezTo>
                    <a:pt x="273653" y="108585"/>
                    <a:pt x="273653" y="108585"/>
                    <a:pt x="273653" y="108585"/>
                  </a:cubicBezTo>
                  <a:lnTo>
                    <a:pt x="273653" y="192786"/>
                  </a:lnTo>
                  <a:lnTo>
                    <a:pt x="213550" y="252889"/>
                  </a:lnTo>
                  <a:lnTo>
                    <a:pt x="133921" y="252889"/>
                  </a:lnTo>
                  <a:lnTo>
                    <a:pt x="73819" y="192786"/>
                  </a:lnTo>
                  <a:lnTo>
                    <a:pt x="73819" y="108585"/>
                  </a:lnTo>
                  <a:close/>
                  <a:moveTo>
                    <a:pt x="51530" y="135636"/>
                  </a:moveTo>
                  <a:lnTo>
                    <a:pt x="51530" y="170879"/>
                  </a:lnTo>
                  <a:lnTo>
                    <a:pt x="33909" y="153257"/>
                  </a:lnTo>
                  <a:lnTo>
                    <a:pt x="51530" y="135636"/>
                  </a:lnTo>
                  <a:close/>
                  <a:moveTo>
                    <a:pt x="29337" y="348520"/>
                  </a:moveTo>
                  <a:lnTo>
                    <a:pt x="29337" y="180118"/>
                  </a:lnTo>
                  <a:lnTo>
                    <a:pt x="113538" y="264319"/>
                  </a:lnTo>
                  <a:lnTo>
                    <a:pt x="29337" y="348520"/>
                  </a:lnTo>
                  <a:close/>
                  <a:moveTo>
                    <a:pt x="44672" y="363950"/>
                  </a:moveTo>
                  <a:lnTo>
                    <a:pt x="133445" y="275177"/>
                  </a:lnTo>
                  <a:lnTo>
                    <a:pt x="213074" y="275177"/>
                  </a:lnTo>
                  <a:lnTo>
                    <a:pt x="301847" y="363950"/>
                  </a:lnTo>
                  <a:lnTo>
                    <a:pt x="44672" y="363950"/>
                  </a:lnTo>
                  <a:close/>
                  <a:moveTo>
                    <a:pt x="318040" y="348520"/>
                  </a:moveTo>
                  <a:lnTo>
                    <a:pt x="233839" y="264319"/>
                  </a:lnTo>
                  <a:lnTo>
                    <a:pt x="318040" y="180118"/>
                  </a:lnTo>
                  <a:lnTo>
                    <a:pt x="318040" y="348520"/>
                  </a:lnTo>
                  <a:close/>
                </a:path>
              </a:pathLst>
            </a:custGeom>
            <a:grpFill/>
            <a:ln w="9525" cap="flat">
              <a:noFill/>
              <a:prstDash val="solid"/>
              <a:miter/>
            </a:ln>
          </p:spPr>
          <p:txBody>
            <a:bodyPr rtlCol="0" anchor="ctr"/>
            <a:lstStyle/>
            <a:p>
              <a:endParaRPr lang="ko-KR" altLang="en-US"/>
            </a:p>
          </p:txBody>
        </p:sp>
      </p:grpSp>
      <p:grpSp>
        <p:nvGrpSpPr>
          <p:cNvPr id="19" name="그룹 419">
            <a:extLst>
              <a:ext uri="{FF2B5EF4-FFF2-40B4-BE49-F238E27FC236}">
                <a16:creationId xmlns:a16="http://schemas.microsoft.com/office/drawing/2014/main" id="{154FF95A-6869-68E0-DA7F-88ECDBE6F37B}"/>
              </a:ext>
            </a:extLst>
          </p:cNvPr>
          <p:cNvGrpSpPr/>
          <p:nvPr/>
        </p:nvGrpSpPr>
        <p:grpSpPr>
          <a:xfrm>
            <a:off x="5620958" y="2219147"/>
            <a:ext cx="371474" cy="379615"/>
            <a:chOff x="5469746" y="892968"/>
            <a:chExt cx="388596" cy="391668"/>
          </a:xfrm>
          <a:solidFill>
            <a:srgbClr val="002060"/>
          </a:solidFill>
        </p:grpSpPr>
        <p:sp>
          <p:nvSpPr>
            <p:cNvPr id="20" name="자유형: 도형 420">
              <a:extLst>
                <a:ext uri="{FF2B5EF4-FFF2-40B4-BE49-F238E27FC236}">
                  <a16:creationId xmlns:a16="http://schemas.microsoft.com/office/drawing/2014/main" id="{08131087-5685-28CD-E9DA-6B3B09DB559F}"/>
                </a:ext>
              </a:extLst>
            </p:cNvPr>
            <p:cNvSpPr/>
            <p:nvPr/>
          </p:nvSpPr>
          <p:spPr>
            <a:xfrm>
              <a:off x="5469746" y="913161"/>
              <a:ext cx="371475" cy="371475"/>
            </a:xfrm>
            <a:custGeom>
              <a:avLst/>
              <a:gdLst>
                <a:gd name="connsiteX0" fmla="*/ 357831 w 371475"/>
                <a:gd name="connsiteY0" fmla="*/ 267938 h 371475"/>
                <a:gd name="connsiteX1" fmla="*/ 310968 w 371475"/>
                <a:gd name="connsiteY1" fmla="*/ 219456 h 371475"/>
                <a:gd name="connsiteX2" fmla="*/ 310872 w 371475"/>
                <a:gd name="connsiteY2" fmla="*/ 219361 h 371475"/>
                <a:gd name="connsiteX3" fmla="*/ 263819 w 371475"/>
                <a:gd name="connsiteY3" fmla="*/ 219361 h 371475"/>
                <a:gd name="connsiteX4" fmla="*/ 242388 w 371475"/>
                <a:gd name="connsiteY4" fmla="*/ 240792 h 371475"/>
                <a:gd name="connsiteX5" fmla="*/ 206669 w 371475"/>
                <a:gd name="connsiteY5" fmla="*/ 240792 h 371475"/>
                <a:gd name="connsiteX6" fmla="*/ 206669 w 371475"/>
                <a:gd name="connsiteY6" fmla="*/ 240792 h 371475"/>
                <a:gd name="connsiteX7" fmla="*/ 132183 w 371475"/>
                <a:gd name="connsiteY7" fmla="*/ 168116 h 371475"/>
                <a:gd name="connsiteX8" fmla="*/ 132183 w 371475"/>
                <a:gd name="connsiteY8" fmla="*/ 132398 h 371475"/>
                <a:gd name="connsiteX9" fmla="*/ 153615 w 371475"/>
                <a:gd name="connsiteY9" fmla="*/ 110966 h 371475"/>
                <a:gd name="connsiteX10" fmla="*/ 153615 w 371475"/>
                <a:gd name="connsiteY10" fmla="*/ 63913 h 371475"/>
                <a:gd name="connsiteX11" fmla="*/ 106561 w 371475"/>
                <a:gd name="connsiteY11" fmla="*/ 16859 h 371475"/>
                <a:gd name="connsiteX12" fmla="*/ 59508 w 371475"/>
                <a:gd name="connsiteY12" fmla="*/ 16859 h 371475"/>
                <a:gd name="connsiteX13" fmla="*/ 43791 w 371475"/>
                <a:gd name="connsiteY13" fmla="*/ 32576 h 371475"/>
                <a:gd name="connsiteX14" fmla="*/ 42362 w 371475"/>
                <a:gd name="connsiteY14" fmla="*/ 34004 h 371475"/>
                <a:gd name="connsiteX15" fmla="*/ 42362 w 371475"/>
                <a:gd name="connsiteY15" fmla="*/ 203835 h 371475"/>
                <a:gd name="connsiteX16" fmla="*/ 171046 w 371475"/>
                <a:gd name="connsiteY16" fmla="*/ 330803 h 371475"/>
                <a:gd name="connsiteX17" fmla="*/ 340686 w 371475"/>
                <a:gd name="connsiteY17" fmla="*/ 330803 h 371475"/>
                <a:gd name="connsiteX18" fmla="*/ 357831 w 371475"/>
                <a:gd name="connsiteY18" fmla="*/ 314992 h 371475"/>
                <a:gd name="connsiteX19" fmla="*/ 357831 w 371475"/>
                <a:gd name="connsiteY19" fmla="*/ 267938 h 371475"/>
                <a:gd name="connsiteX20" fmla="*/ 75128 w 371475"/>
                <a:gd name="connsiteY20" fmla="*/ 32480 h 371475"/>
                <a:gd name="connsiteX21" fmla="*/ 90845 w 371475"/>
                <a:gd name="connsiteY21" fmla="*/ 32480 h 371475"/>
                <a:gd name="connsiteX22" fmla="*/ 137898 w 371475"/>
                <a:gd name="connsiteY22" fmla="*/ 79534 h 371475"/>
                <a:gd name="connsiteX23" fmla="*/ 137898 w 371475"/>
                <a:gd name="connsiteY23" fmla="*/ 95250 h 371475"/>
                <a:gd name="connsiteX24" fmla="*/ 130088 w 371475"/>
                <a:gd name="connsiteY24" fmla="*/ 103060 h 371475"/>
                <a:gd name="connsiteX25" fmla="*/ 67318 w 371475"/>
                <a:gd name="connsiteY25" fmla="*/ 40291 h 371475"/>
                <a:gd name="connsiteX26" fmla="*/ 75128 w 371475"/>
                <a:gd name="connsiteY26" fmla="*/ 32480 h 371475"/>
                <a:gd name="connsiteX27" fmla="*/ 186666 w 371475"/>
                <a:gd name="connsiteY27" fmla="*/ 314992 h 371475"/>
                <a:gd name="connsiteX28" fmla="*/ 57984 w 371475"/>
                <a:gd name="connsiteY28" fmla="*/ 188024 h 371475"/>
                <a:gd name="connsiteX29" fmla="*/ 51887 w 371475"/>
                <a:gd name="connsiteY29" fmla="*/ 56293 h 371475"/>
                <a:gd name="connsiteX30" fmla="*/ 114467 w 371475"/>
                <a:gd name="connsiteY30" fmla="*/ 118872 h 371475"/>
                <a:gd name="connsiteX31" fmla="*/ 116562 w 371475"/>
                <a:gd name="connsiteY31" fmla="*/ 183737 h 371475"/>
                <a:gd name="connsiteX32" fmla="*/ 191048 w 371475"/>
                <a:gd name="connsiteY32" fmla="*/ 256413 h 371475"/>
                <a:gd name="connsiteX33" fmla="*/ 255913 w 371475"/>
                <a:gd name="connsiteY33" fmla="*/ 258509 h 371475"/>
                <a:gd name="connsiteX34" fmla="*/ 318492 w 371475"/>
                <a:gd name="connsiteY34" fmla="*/ 321088 h 371475"/>
                <a:gd name="connsiteX35" fmla="*/ 186666 w 371475"/>
                <a:gd name="connsiteY35" fmla="*/ 314992 h 371475"/>
                <a:gd name="connsiteX36" fmla="*/ 342210 w 371475"/>
                <a:gd name="connsiteY36" fmla="*/ 299180 h 371475"/>
                <a:gd name="connsiteX37" fmla="*/ 334780 w 371475"/>
                <a:gd name="connsiteY37" fmla="*/ 306038 h 371475"/>
                <a:gd name="connsiteX38" fmla="*/ 271630 w 371475"/>
                <a:gd name="connsiteY38" fmla="*/ 242888 h 371475"/>
                <a:gd name="connsiteX39" fmla="*/ 279439 w 371475"/>
                <a:gd name="connsiteY39" fmla="*/ 235077 h 371475"/>
                <a:gd name="connsiteX40" fmla="*/ 295061 w 371475"/>
                <a:gd name="connsiteY40" fmla="*/ 234982 h 371475"/>
                <a:gd name="connsiteX41" fmla="*/ 342019 w 371475"/>
                <a:gd name="connsiteY41" fmla="*/ 283655 h 371475"/>
                <a:gd name="connsiteX42" fmla="*/ 342210 w 371475"/>
                <a:gd name="connsiteY42" fmla="*/ 29918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71475" h="371475">
                  <a:moveTo>
                    <a:pt x="357831" y="267938"/>
                  </a:moveTo>
                  <a:lnTo>
                    <a:pt x="310968" y="219456"/>
                  </a:lnTo>
                  <a:cubicBezTo>
                    <a:pt x="310968" y="219456"/>
                    <a:pt x="310872" y="219361"/>
                    <a:pt x="310872" y="219361"/>
                  </a:cubicBezTo>
                  <a:cubicBezTo>
                    <a:pt x="297823" y="206312"/>
                    <a:pt x="276773" y="206312"/>
                    <a:pt x="263819" y="219361"/>
                  </a:cubicBezTo>
                  <a:lnTo>
                    <a:pt x="242388" y="240792"/>
                  </a:lnTo>
                  <a:cubicBezTo>
                    <a:pt x="232481" y="250698"/>
                    <a:pt x="216575" y="250698"/>
                    <a:pt x="206669" y="240792"/>
                  </a:cubicBezTo>
                  <a:cubicBezTo>
                    <a:pt x="206669" y="240792"/>
                    <a:pt x="206669" y="240792"/>
                    <a:pt x="206669" y="240792"/>
                  </a:cubicBezTo>
                  <a:lnTo>
                    <a:pt x="132183" y="168116"/>
                  </a:lnTo>
                  <a:cubicBezTo>
                    <a:pt x="122277" y="158210"/>
                    <a:pt x="122277" y="142304"/>
                    <a:pt x="132183" y="132398"/>
                  </a:cubicBezTo>
                  <a:lnTo>
                    <a:pt x="153615" y="110966"/>
                  </a:lnTo>
                  <a:cubicBezTo>
                    <a:pt x="166568" y="98012"/>
                    <a:pt x="166568" y="76867"/>
                    <a:pt x="153615" y="63913"/>
                  </a:cubicBezTo>
                  <a:lnTo>
                    <a:pt x="106561" y="16859"/>
                  </a:lnTo>
                  <a:cubicBezTo>
                    <a:pt x="93607" y="3905"/>
                    <a:pt x="72461" y="3905"/>
                    <a:pt x="59508" y="16859"/>
                  </a:cubicBezTo>
                  <a:cubicBezTo>
                    <a:pt x="59508" y="16859"/>
                    <a:pt x="43791" y="32576"/>
                    <a:pt x="43791" y="32576"/>
                  </a:cubicBezTo>
                  <a:cubicBezTo>
                    <a:pt x="43791" y="32576"/>
                    <a:pt x="42362" y="34004"/>
                    <a:pt x="42362" y="34004"/>
                  </a:cubicBezTo>
                  <a:cubicBezTo>
                    <a:pt x="-4596" y="80963"/>
                    <a:pt x="-4596" y="156877"/>
                    <a:pt x="42362" y="203835"/>
                  </a:cubicBezTo>
                  <a:lnTo>
                    <a:pt x="171046" y="330803"/>
                  </a:lnTo>
                  <a:cubicBezTo>
                    <a:pt x="217813" y="377476"/>
                    <a:pt x="293632" y="377666"/>
                    <a:pt x="340686" y="330803"/>
                  </a:cubicBezTo>
                  <a:cubicBezTo>
                    <a:pt x="340971" y="330613"/>
                    <a:pt x="357545" y="315278"/>
                    <a:pt x="357831" y="314992"/>
                  </a:cubicBezTo>
                  <a:cubicBezTo>
                    <a:pt x="370785" y="302038"/>
                    <a:pt x="370785" y="280988"/>
                    <a:pt x="357831" y="267938"/>
                  </a:cubicBezTo>
                  <a:close/>
                  <a:moveTo>
                    <a:pt x="75128" y="32480"/>
                  </a:moveTo>
                  <a:cubicBezTo>
                    <a:pt x="79415" y="28194"/>
                    <a:pt x="86463" y="28194"/>
                    <a:pt x="90845" y="32480"/>
                  </a:cubicBezTo>
                  <a:lnTo>
                    <a:pt x="137898" y="79534"/>
                  </a:lnTo>
                  <a:cubicBezTo>
                    <a:pt x="142280" y="83915"/>
                    <a:pt x="142280" y="90869"/>
                    <a:pt x="137898" y="95250"/>
                  </a:cubicBezTo>
                  <a:lnTo>
                    <a:pt x="130088" y="103060"/>
                  </a:lnTo>
                  <a:lnTo>
                    <a:pt x="67318" y="40291"/>
                  </a:lnTo>
                  <a:lnTo>
                    <a:pt x="75128" y="32480"/>
                  </a:lnTo>
                  <a:close/>
                  <a:moveTo>
                    <a:pt x="186666" y="314992"/>
                  </a:moveTo>
                  <a:lnTo>
                    <a:pt x="57984" y="188024"/>
                  </a:lnTo>
                  <a:cubicBezTo>
                    <a:pt x="21693" y="151733"/>
                    <a:pt x="19979" y="94583"/>
                    <a:pt x="51887" y="56293"/>
                  </a:cubicBezTo>
                  <a:lnTo>
                    <a:pt x="114467" y="118872"/>
                  </a:lnTo>
                  <a:cubicBezTo>
                    <a:pt x="98084" y="137446"/>
                    <a:pt x="98751" y="165926"/>
                    <a:pt x="116562" y="183737"/>
                  </a:cubicBezTo>
                  <a:lnTo>
                    <a:pt x="191048" y="256413"/>
                  </a:lnTo>
                  <a:cubicBezTo>
                    <a:pt x="208859" y="274225"/>
                    <a:pt x="237244" y="274892"/>
                    <a:pt x="255913" y="258509"/>
                  </a:cubicBezTo>
                  <a:lnTo>
                    <a:pt x="318492" y="321088"/>
                  </a:lnTo>
                  <a:cubicBezTo>
                    <a:pt x="279726" y="353187"/>
                    <a:pt x="222956" y="351187"/>
                    <a:pt x="186666" y="314992"/>
                  </a:cubicBezTo>
                  <a:close/>
                  <a:moveTo>
                    <a:pt x="342210" y="299180"/>
                  </a:moveTo>
                  <a:lnTo>
                    <a:pt x="334780" y="306038"/>
                  </a:lnTo>
                  <a:lnTo>
                    <a:pt x="271630" y="242888"/>
                  </a:lnTo>
                  <a:lnTo>
                    <a:pt x="279439" y="235077"/>
                  </a:lnTo>
                  <a:cubicBezTo>
                    <a:pt x="283726" y="230791"/>
                    <a:pt x="290774" y="230696"/>
                    <a:pt x="295061" y="234982"/>
                  </a:cubicBezTo>
                  <a:cubicBezTo>
                    <a:pt x="295156" y="235077"/>
                    <a:pt x="342019" y="283559"/>
                    <a:pt x="342019" y="283655"/>
                  </a:cubicBezTo>
                  <a:cubicBezTo>
                    <a:pt x="346401" y="287846"/>
                    <a:pt x="346401" y="294799"/>
                    <a:pt x="342210" y="299180"/>
                  </a:cubicBezTo>
                  <a:close/>
                </a:path>
              </a:pathLst>
            </a:custGeom>
            <a:grpFill/>
            <a:ln w="9525" cap="flat">
              <a:noFill/>
              <a:prstDash val="solid"/>
              <a:miter/>
            </a:ln>
          </p:spPr>
          <p:txBody>
            <a:bodyPr rtlCol="0" anchor="ctr"/>
            <a:lstStyle/>
            <a:p>
              <a:endParaRPr lang="ko-KR" altLang="en-US"/>
            </a:p>
          </p:txBody>
        </p:sp>
        <p:sp>
          <p:nvSpPr>
            <p:cNvPr id="21" name="자유형: 도형 421">
              <a:extLst>
                <a:ext uri="{FF2B5EF4-FFF2-40B4-BE49-F238E27FC236}">
                  <a16:creationId xmlns:a16="http://schemas.microsoft.com/office/drawing/2014/main" id="{3D9266F6-5F2C-F164-9277-7EB018CC60F5}"/>
                </a:ext>
              </a:extLst>
            </p:cNvPr>
            <p:cNvSpPr/>
            <p:nvPr/>
          </p:nvSpPr>
          <p:spPr>
            <a:xfrm>
              <a:off x="5648792" y="892968"/>
              <a:ext cx="209550" cy="209550"/>
            </a:xfrm>
            <a:custGeom>
              <a:avLst/>
              <a:gdLst>
                <a:gd name="connsiteX0" fmla="*/ 18288 w 209550"/>
                <a:gd name="connsiteY0" fmla="*/ 7144 h 209550"/>
                <a:gd name="connsiteX1" fmla="*/ 7144 w 209550"/>
                <a:gd name="connsiteY1" fmla="*/ 18288 h 209550"/>
                <a:gd name="connsiteX2" fmla="*/ 18288 w 209550"/>
                <a:gd name="connsiteY2" fmla="*/ 29432 h 209550"/>
                <a:gd name="connsiteX3" fmla="*/ 184785 w 209550"/>
                <a:gd name="connsiteY3" fmla="*/ 195929 h 209550"/>
                <a:gd name="connsiteX4" fmla="*/ 195929 w 209550"/>
                <a:gd name="connsiteY4" fmla="*/ 207074 h 209550"/>
                <a:gd name="connsiteX5" fmla="*/ 207073 w 209550"/>
                <a:gd name="connsiteY5" fmla="*/ 195929 h 209550"/>
                <a:gd name="connsiteX6" fmla="*/ 18288 w 209550"/>
                <a:gd name="connsiteY6" fmla="*/ 7144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50" h="209550">
                  <a:moveTo>
                    <a:pt x="18288" y="7144"/>
                  </a:moveTo>
                  <a:cubicBezTo>
                    <a:pt x="12192" y="7144"/>
                    <a:pt x="7144" y="12097"/>
                    <a:pt x="7144" y="18288"/>
                  </a:cubicBezTo>
                  <a:cubicBezTo>
                    <a:pt x="7144" y="24479"/>
                    <a:pt x="12097" y="29432"/>
                    <a:pt x="18288" y="29432"/>
                  </a:cubicBezTo>
                  <a:cubicBezTo>
                    <a:pt x="110109" y="29432"/>
                    <a:pt x="184785" y="104108"/>
                    <a:pt x="184785" y="195929"/>
                  </a:cubicBezTo>
                  <a:cubicBezTo>
                    <a:pt x="184785" y="202025"/>
                    <a:pt x="189738" y="207074"/>
                    <a:pt x="195929" y="207074"/>
                  </a:cubicBezTo>
                  <a:cubicBezTo>
                    <a:pt x="202025" y="207074"/>
                    <a:pt x="207073" y="202121"/>
                    <a:pt x="207073" y="195929"/>
                  </a:cubicBezTo>
                  <a:cubicBezTo>
                    <a:pt x="206978" y="91535"/>
                    <a:pt x="122587" y="7144"/>
                    <a:pt x="18288" y="7144"/>
                  </a:cubicBezTo>
                  <a:close/>
                </a:path>
              </a:pathLst>
            </a:custGeom>
            <a:grpFill/>
            <a:ln w="9525" cap="flat">
              <a:noFill/>
              <a:prstDash val="solid"/>
              <a:miter/>
            </a:ln>
          </p:spPr>
          <p:txBody>
            <a:bodyPr rtlCol="0" anchor="ctr"/>
            <a:lstStyle/>
            <a:p>
              <a:endParaRPr lang="ko-KR" altLang="en-US"/>
            </a:p>
          </p:txBody>
        </p:sp>
        <p:sp>
          <p:nvSpPr>
            <p:cNvPr id="22" name="자유형: 도형 422">
              <a:extLst>
                <a:ext uri="{FF2B5EF4-FFF2-40B4-BE49-F238E27FC236}">
                  <a16:creationId xmlns:a16="http://schemas.microsoft.com/office/drawing/2014/main" id="{F6B9793C-BA28-88C0-2C73-CF6B3C66A07B}"/>
                </a:ext>
              </a:extLst>
            </p:cNvPr>
            <p:cNvSpPr/>
            <p:nvPr/>
          </p:nvSpPr>
          <p:spPr>
            <a:xfrm>
              <a:off x="5648792" y="937355"/>
              <a:ext cx="161925" cy="161925"/>
            </a:xfrm>
            <a:custGeom>
              <a:avLst/>
              <a:gdLst>
                <a:gd name="connsiteX0" fmla="*/ 18288 w 161925"/>
                <a:gd name="connsiteY0" fmla="*/ 7144 h 161925"/>
                <a:gd name="connsiteX1" fmla="*/ 7144 w 161925"/>
                <a:gd name="connsiteY1" fmla="*/ 18288 h 161925"/>
                <a:gd name="connsiteX2" fmla="*/ 18288 w 161925"/>
                <a:gd name="connsiteY2" fmla="*/ 29432 h 161925"/>
                <a:gd name="connsiteX3" fmla="*/ 140398 w 161925"/>
                <a:gd name="connsiteY3" fmla="*/ 151543 h 161925"/>
                <a:gd name="connsiteX4" fmla="*/ 151543 w 161925"/>
                <a:gd name="connsiteY4" fmla="*/ 162687 h 161925"/>
                <a:gd name="connsiteX5" fmla="*/ 162687 w 161925"/>
                <a:gd name="connsiteY5" fmla="*/ 151543 h 161925"/>
                <a:gd name="connsiteX6" fmla="*/ 18288 w 161925"/>
                <a:gd name="connsiteY6" fmla="*/ 7144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925" h="161925">
                  <a:moveTo>
                    <a:pt x="18288" y="7144"/>
                  </a:moveTo>
                  <a:cubicBezTo>
                    <a:pt x="12192" y="7144"/>
                    <a:pt x="7144" y="12097"/>
                    <a:pt x="7144" y="18288"/>
                  </a:cubicBezTo>
                  <a:cubicBezTo>
                    <a:pt x="7144" y="24479"/>
                    <a:pt x="12097" y="29432"/>
                    <a:pt x="18288" y="29432"/>
                  </a:cubicBezTo>
                  <a:cubicBezTo>
                    <a:pt x="85630" y="29432"/>
                    <a:pt x="140398" y="84201"/>
                    <a:pt x="140398" y="151543"/>
                  </a:cubicBezTo>
                  <a:cubicBezTo>
                    <a:pt x="140398" y="157639"/>
                    <a:pt x="145352" y="162687"/>
                    <a:pt x="151543" y="162687"/>
                  </a:cubicBezTo>
                  <a:cubicBezTo>
                    <a:pt x="157639" y="162687"/>
                    <a:pt x="162687" y="157734"/>
                    <a:pt x="162687" y="151543"/>
                  </a:cubicBezTo>
                  <a:cubicBezTo>
                    <a:pt x="162592" y="71914"/>
                    <a:pt x="97822" y="7144"/>
                    <a:pt x="18288" y="7144"/>
                  </a:cubicBezTo>
                  <a:close/>
                </a:path>
              </a:pathLst>
            </a:custGeom>
            <a:grpFill/>
            <a:ln w="9525" cap="flat">
              <a:noFill/>
              <a:prstDash val="solid"/>
              <a:miter/>
            </a:ln>
          </p:spPr>
          <p:txBody>
            <a:bodyPr rtlCol="0" anchor="ctr"/>
            <a:lstStyle/>
            <a:p>
              <a:endParaRPr lang="ko-KR" altLang="en-US"/>
            </a:p>
          </p:txBody>
        </p:sp>
        <p:sp>
          <p:nvSpPr>
            <p:cNvPr id="23" name="자유형: 도형 423">
              <a:extLst>
                <a:ext uri="{FF2B5EF4-FFF2-40B4-BE49-F238E27FC236}">
                  <a16:creationId xmlns:a16="http://schemas.microsoft.com/office/drawing/2014/main" id="{D66F7A67-C62A-4B42-7A93-DC7EA32B5F42}"/>
                </a:ext>
              </a:extLst>
            </p:cNvPr>
            <p:cNvSpPr/>
            <p:nvPr/>
          </p:nvSpPr>
          <p:spPr>
            <a:xfrm>
              <a:off x="5648792" y="981741"/>
              <a:ext cx="123825" cy="123825"/>
            </a:xfrm>
            <a:custGeom>
              <a:avLst/>
              <a:gdLst>
                <a:gd name="connsiteX0" fmla="*/ 18288 w 123825"/>
                <a:gd name="connsiteY0" fmla="*/ 7144 h 123825"/>
                <a:gd name="connsiteX1" fmla="*/ 7144 w 123825"/>
                <a:gd name="connsiteY1" fmla="*/ 18288 h 123825"/>
                <a:gd name="connsiteX2" fmla="*/ 18288 w 123825"/>
                <a:gd name="connsiteY2" fmla="*/ 29432 h 123825"/>
                <a:gd name="connsiteX3" fmla="*/ 96012 w 123825"/>
                <a:gd name="connsiteY3" fmla="*/ 107156 h 123825"/>
                <a:gd name="connsiteX4" fmla="*/ 107156 w 123825"/>
                <a:gd name="connsiteY4" fmla="*/ 118301 h 123825"/>
                <a:gd name="connsiteX5" fmla="*/ 118300 w 123825"/>
                <a:gd name="connsiteY5" fmla="*/ 107156 h 123825"/>
                <a:gd name="connsiteX6" fmla="*/ 18288 w 123825"/>
                <a:gd name="connsiteY6"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825" h="123825">
                  <a:moveTo>
                    <a:pt x="18288" y="7144"/>
                  </a:moveTo>
                  <a:cubicBezTo>
                    <a:pt x="12192" y="7144"/>
                    <a:pt x="7144" y="12097"/>
                    <a:pt x="7144" y="18288"/>
                  </a:cubicBezTo>
                  <a:cubicBezTo>
                    <a:pt x="7144" y="24479"/>
                    <a:pt x="12097" y="29432"/>
                    <a:pt x="18288" y="29432"/>
                  </a:cubicBezTo>
                  <a:cubicBezTo>
                    <a:pt x="61150" y="29432"/>
                    <a:pt x="96012" y="64294"/>
                    <a:pt x="96012" y="107156"/>
                  </a:cubicBezTo>
                  <a:cubicBezTo>
                    <a:pt x="96012" y="113252"/>
                    <a:pt x="100965" y="118301"/>
                    <a:pt x="107156" y="118301"/>
                  </a:cubicBezTo>
                  <a:cubicBezTo>
                    <a:pt x="113252" y="118301"/>
                    <a:pt x="118300" y="113348"/>
                    <a:pt x="118300" y="107156"/>
                  </a:cubicBezTo>
                  <a:cubicBezTo>
                    <a:pt x="118206" y="52007"/>
                    <a:pt x="73343" y="7144"/>
                    <a:pt x="18288" y="7144"/>
                  </a:cubicBezTo>
                  <a:close/>
                </a:path>
              </a:pathLst>
            </a:custGeom>
            <a:grpFill/>
            <a:ln w="9525" cap="flat">
              <a:noFill/>
              <a:prstDash val="solid"/>
              <a:miter/>
            </a:ln>
          </p:spPr>
          <p:txBody>
            <a:bodyPr rtlCol="0" anchor="ctr"/>
            <a:lstStyle/>
            <a:p>
              <a:endParaRPr lang="ko-KR" altLang="en-US"/>
            </a:p>
          </p:txBody>
        </p:sp>
        <p:sp>
          <p:nvSpPr>
            <p:cNvPr id="24" name="자유형: 도형 424">
              <a:extLst>
                <a:ext uri="{FF2B5EF4-FFF2-40B4-BE49-F238E27FC236}">
                  <a16:creationId xmlns:a16="http://schemas.microsoft.com/office/drawing/2014/main" id="{93F89A1B-50D5-CF63-642A-E12AF7A44DA2}"/>
                </a:ext>
              </a:extLst>
            </p:cNvPr>
            <p:cNvSpPr/>
            <p:nvPr/>
          </p:nvSpPr>
          <p:spPr>
            <a:xfrm>
              <a:off x="5648792" y="1026223"/>
              <a:ext cx="76200" cy="76200"/>
            </a:xfrm>
            <a:custGeom>
              <a:avLst/>
              <a:gdLst>
                <a:gd name="connsiteX0" fmla="*/ 18288 w 76200"/>
                <a:gd name="connsiteY0" fmla="*/ 7144 h 76200"/>
                <a:gd name="connsiteX1" fmla="*/ 7144 w 76200"/>
                <a:gd name="connsiteY1" fmla="*/ 18288 h 76200"/>
                <a:gd name="connsiteX2" fmla="*/ 18288 w 76200"/>
                <a:gd name="connsiteY2" fmla="*/ 29432 h 76200"/>
                <a:gd name="connsiteX3" fmla="*/ 51625 w 76200"/>
                <a:gd name="connsiteY3" fmla="*/ 62770 h 76200"/>
                <a:gd name="connsiteX4" fmla="*/ 62770 w 76200"/>
                <a:gd name="connsiteY4" fmla="*/ 73914 h 76200"/>
                <a:gd name="connsiteX5" fmla="*/ 73914 w 76200"/>
                <a:gd name="connsiteY5" fmla="*/ 62770 h 76200"/>
                <a:gd name="connsiteX6" fmla="*/ 18288 w 76200"/>
                <a:gd name="connsiteY6" fmla="*/ 71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 h="76200">
                  <a:moveTo>
                    <a:pt x="18288" y="7144"/>
                  </a:moveTo>
                  <a:cubicBezTo>
                    <a:pt x="12192" y="7144"/>
                    <a:pt x="7144" y="12097"/>
                    <a:pt x="7144" y="18288"/>
                  </a:cubicBezTo>
                  <a:cubicBezTo>
                    <a:pt x="7144" y="24479"/>
                    <a:pt x="12097" y="29432"/>
                    <a:pt x="18288" y="29432"/>
                  </a:cubicBezTo>
                  <a:cubicBezTo>
                    <a:pt x="36672" y="29432"/>
                    <a:pt x="51625" y="44387"/>
                    <a:pt x="51625" y="62770"/>
                  </a:cubicBezTo>
                  <a:cubicBezTo>
                    <a:pt x="51625" y="68866"/>
                    <a:pt x="56579" y="73914"/>
                    <a:pt x="62770" y="73914"/>
                  </a:cubicBezTo>
                  <a:cubicBezTo>
                    <a:pt x="68866" y="73914"/>
                    <a:pt x="73914" y="68961"/>
                    <a:pt x="73914" y="62770"/>
                  </a:cubicBezTo>
                  <a:cubicBezTo>
                    <a:pt x="73723" y="32004"/>
                    <a:pt x="48863" y="7144"/>
                    <a:pt x="18288" y="7144"/>
                  </a:cubicBezTo>
                  <a:close/>
                </a:path>
              </a:pathLst>
            </a:custGeom>
            <a:grpFill/>
            <a:ln w="9525" cap="flat">
              <a:noFill/>
              <a:prstDash val="solid"/>
              <a:miter/>
            </a:ln>
          </p:spPr>
          <p:txBody>
            <a:bodyPr rtlCol="0" anchor="ctr"/>
            <a:lstStyle/>
            <a:p>
              <a:endParaRPr lang="ko-KR" altLang="en-US"/>
            </a:p>
          </p:txBody>
        </p:sp>
      </p:grpSp>
      <p:grpSp>
        <p:nvGrpSpPr>
          <p:cNvPr id="25" name="그룹 445">
            <a:extLst>
              <a:ext uri="{FF2B5EF4-FFF2-40B4-BE49-F238E27FC236}">
                <a16:creationId xmlns:a16="http://schemas.microsoft.com/office/drawing/2014/main" id="{DD8B25AE-9C30-51AA-4FF0-05ED7AAF8B46}"/>
              </a:ext>
            </a:extLst>
          </p:cNvPr>
          <p:cNvGrpSpPr/>
          <p:nvPr/>
        </p:nvGrpSpPr>
        <p:grpSpPr>
          <a:xfrm>
            <a:off x="5620176" y="3385383"/>
            <a:ext cx="390525" cy="390525"/>
            <a:chOff x="8143675" y="2905696"/>
            <a:chExt cx="390525" cy="390525"/>
          </a:xfrm>
          <a:solidFill>
            <a:srgbClr val="002060"/>
          </a:solidFill>
        </p:grpSpPr>
        <p:sp>
          <p:nvSpPr>
            <p:cNvPr id="26" name="자유형: 도형 446">
              <a:extLst>
                <a:ext uri="{FF2B5EF4-FFF2-40B4-BE49-F238E27FC236}">
                  <a16:creationId xmlns:a16="http://schemas.microsoft.com/office/drawing/2014/main" id="{08A905A4-DE47-9DC4-A9A1-3872A04946ED}"/>
                </a:ext>
              </a:extLst>
            </p:cNvPr>
            <p:cNvSpPr/>
            <p:nvPr/>
          </p:nvSpPr>
          <p:spPr>
            <a:xfrm>
              <a:off x="8166230" y="3061761"/>
              <a:ext cx="342900" cy="76200"/>
            </a:xfrm>
            <a:custGeom>
              <a:avLst/>
              <a:gdLst>
                <a:gd name="connsiteX0" fmla="*/ 335680 w 342900"/>
                <a:gd name="connsiteY0" fmla="*/ 8432 h 76200"/>
                <a:gd name="connsiteX1" fmla="*/ 320726 w 342900"/>
                <a:gd name="connsiteY1" fmla="*/ 13195 h 76200"/>
                <a:gd name="connsiteX2" fmla="*/ 307772 w 342900"/>
                <a:gd name="connsiteY2" fmla="*/ 38150 h 76200"/>
                <a:gd name="connsiteX3" fmla="*/ 295294 w 342900"/>
                <a:gd name="connsiteY3" fmla="*/ 13290 h 76200"/>
                <a:gd name="connsiteX4" fmla="*/ 285388 w 342900"/>
                <a:gd name="connsiteY4" fmla="*/ 7194 h 76200"/>
                <a:gd name="connsiteX5" fmla="*/ 275483 w 342900"/>
                <a:gd name="connsiteY5" fmla="*/ 13290 h 76200"/>
                <a:gd name="connsiteX6" fmla="*/ 263195 w 342900"/>
                <a:gd name="connsiteY6" fmla="*/ 37864 h 76200"/>
                <a:gd name="connsiteX7" fmla="*/ 250908 w 342900"/>
                <a:gd name="connsiteY7" fmla="*/ 13290 h 76200"/>
                <a:gd name="connsiteX8" fmla="*/ 240335 w 342900"/>
                <a:gd name="connsiteY8" fmla="*/ 7194 h 76200"/>
                <a:gd name="connsiteX9" fmla="*/ 239669 w 342900"/>
                <a:gd name="connsiteY9" fmla="*/ 7194 h 76200"/>
                <a:gd name="connsiteX10" fmla="*/ 229572 w 342900"/>
                <a:gd name="connsiteY10" fmla="*/ 15576 h 76200"/>
                <a:gd name="connsiteX11" fmla="*/ 223761 w 342900"/>
                <a:gd name="connsiteY11" fmla="*/ 8337 h 76200"/>
                <a:gd name="connsiteX12" fmla="*/ 208902 w 342900"/>
                <a:gd name="connsiteY12" fmla="*/ 13290 h 76200"/>
                <a:gd name="connsiteX13" fmla="*/ 196615 w 342900"/>
                <a:gd name="connsiteY13" fmla="*/ 37864 h 76200"/>
                <a:gd name="connsiteX14" fmla="*/ 184328 w 342900"/>
                <a:gd name="connsiteY14" fmla="*/ 13290 h 76200"/>
                <a:gd name="connsiteX15" fmla="*/ 174422 w 342900"/>
                <a:gd name="connsiteY15" fmla="*/ 7194 h 76200"/>
                <a:gd name="connsiteX16" fmla="*/ 164516 w 342900"/>
                <a:gd name="connsiteY16" fmla="*/ 13290 h 76200"/>
                <a:gd name="connsiteX17" fmla="*/ 152229 w 342900"/>
                <a:gd name="connsiteY17" fmla="*/ 37864 h 76200"/>
                <a:gd name="connsiteX18" fmla="*/ 139942 w 342900"/>
                <a:gd name="connsiteY18" fmla="*/ 13290 h 76200"/>
                <a:gd name="connsiteX19" fmla="*/ 125083 w 342900"/>
                <a:gd name="connsiteY19" fmla="*/ 8337 h 76200"/>
                <a:gd name="connsiteX20" fmla="*/ 119272 w 342900"/>
                <a:gd name="connsiteY20" fmla="*/ 15576 h 76200"/>
                <a:gd name="connsiteX21" fmla="*/ 109176 w 342900"/>
                <a:gd name="connsiteY21" fmla="*/ 7194 h 76200"/>
                <a:gd name="connsiteX22" fmla="*/ 108509 w 342900"/>
                <a:gd name="connsiteY22" fmla="*/ 7194 h 76200"/>
                <a:gd name="connsiteX23" fmla="*/ 97937 w 342900"/>
                <a:gd name="connsiteY23" fmla="*/ 13290 h 76200"/>
                <a:gd name="connsiteX24" fmla="*/ 85649 w 342900"/>
                <a:gd name="connsiteY24" fmla="*/ 37864 h 76200"/>
                <a:gd name="connsiteX25" fmla="*/ 73362 w 342900"/>
                <a:gd name="connsiteY25" fmla="*/ 13290 h 76200"/>
                <a:gd name="connsiteX26" fmla="*/ 53550 w 342900"/>
                <a:gd name="connsiteY26" fmla="*/ 13290 h 76200"/>
                <a:gd name="connsiteX27" fmla="*/ 41072 w 342900"/>
                <a:gd name="connsiteY27" fmla="*/ 38150 h 76200"/>
                <a:gd name="connsiteX28" fmla="*/ 28118 w 342900"/>
                <a:gd name="connsiteY28" fmla="*/ 13195 h 76200"/>
                <a:gd name="connsiteX29" fmla="*/ 13164 w 342900"/>
                <a:gd name="connsiteY29" fmla="*/ 8432 h 76200"/>
                <a:gd name="connsiteX30" fmla="*/ 8401 w 342900"/>
                <a:gd name="connsiteY30" fmla="*/ 23386 h 76200"/>
                <a:gd name="connsiteX31" fmla="*/ 31357 w 342900"/>
                <a:gd name="connsiteY31" fmla="*/ 67773 h 76200"/>
                <a:gd name="connsiteX32" fmla="*/ 51168 w 342900"/>
                <a:gd name="connsiteY32" fmla="*/ 67678 h 76200"/>
                <a:gd name="connsiteX33" fmla="*/ 63456 w 342900"/>
                <a:gd name="connsiteY33" fmla="*/ 43103 h 76200"/>
                <a:gd name="connsiteX34" fmla="*/ 75743 w 342900"/>
                <a:gd name="connsiteY34" fmla="*/ 67678 h 76200"/>
                <a:gd name="connsiteX35" fmla="*/ 95555 w 342900"/>
                <a:gd name="connsiteY35" fmla="*/ 67678 h 76200"/>
                <a:gd name="connsiteX36" fmla="*/ 116224 w 342900"/>
                <a:gd name="connsiteY36" fmla="*/ 26339 h 76200"/>
                <a:gd name="connsiteX37" fmla="*/ 119272 w 342900"/>
                <a:gd name="connsiteY37" fmla="*/ 21100 h 76200"/>
                <a:gd name="connsiteX38" fmla="*/ 120130 w 342900"/>
                <a:gd name="connsiteY38" fmla="*/ 23386 h 76200"/>
                <a:gd name="connsiteX39" fmla="*/ 142323 w 342900"/>
                <a:gd name="connsiteY39" fmla="*/ 67773 h 76200"/>
                <a:gd name="connsiteX40" fmla="*/ 162135 w 342900"/>
                <a:gd name="connsiteY40" fmla="*/ 67773 h 76200"/>
                <a:gd name="connsiteX41" fmla="*/ 174422 w 342900"/>
                <a:gd name="connsiteY41" fmla="*/ 43198 h 76200"/>
                <a:gd name="connsiteX42" fmla="*/ 186710 w 342900"/>
                <a:gd name="connsiteY42" fmla="*/ 67773 h 76200"/>
                <a:gd name="connsiteX43" fmla="*/ 206521 w 342900"/>
                <a:gd name="connsiteY43" fmla="*/ 67773 h 76200"/>
                <a:gd name="connsiteX44" fmla="*/ 228715 w 342900"/>
                <a:gd name="connsiteY44" fmla="*/ 23386 h 76200"/>
                <a:gd name="connsiteX45" fmla="*/ 229572 w 342900"/>
                <a:gd name="connsiteY45" fmla="*/ 21100 h 76200"/>
                <a:gd name="connsiteX46" fmla="*/ 232620 w 342900"/>
                <a:gd name="connsiteY46" fmla="*/ 26339 h 76200"/>
                <a:gd name="connsiteX47" fmla="*/ 253289 w 342900"/>
                <a:gd name="connsiteY47" fmla="*/ 67678 h 76200"/>
                <a:gd name="connsiteX48" fmla="*/ 273101 w 342900"/>
                <a:gd name="connsiteY48" fmla="*/ 67678 h 76200"/>
                <a:gd name="connsiteX49" fmla="*/ 285388 w 342900"/>
                <a:gd name="connsiteY49" fmla="*/ 43103 h 76200"/>
                <a:gd name="connsiteX50" fmla="*/ 297676 w 342900"/>
                <a:gd name="connsiteY50" fmla="*/ 67678 h 76200"/>
                <a:gd name="connsiteX51" fmla="*/ 317488 w 342900"/>
                <a:gd name="connsiteY51" fmla="*/ 67773 h 76200"/>
                <a:gd name="connsiteX52" fmla="*/ 340443 w 342900"/>
                <a:gd name="connsiteY52" fmla="*/ 23386 h 76200"/>
                <a:gd name="connsiteX53" fmla="*/ 335680 w 342900"/>
                <a:gd name="connsiteY53" fmla="*/ 8432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42900" h="76200">
                  <a:moveTo>
                    <a:pt x="335680" y="8432"/>
                  </a:moveTo>
                  <a:cubicBezTo>
                    <a:pt x="330251" y="5575"/>
                    <a:pt x="323584" y="7765"/>
                    <a:pt x="320726" y="13195"/>
                  </a:cubicBezTo>
                  <a:lnTo>
                    <a:pt x="307772" y="38150"/>
                  </a:lnTo>
                  <a:lnTo>
                    <a:pt x="295294" y="13290"/>
                  </a:lnTo>
                  <a:cubicBezTo>
                    <a:pt x="293390" y="9575"/>
                    <a:pt x="289580" y="7194"/>
                    <a:pt x="285388" y="7194"/>
                  </a:cubicBezTo>
                  <a:cubicBezTo>
                    <a:pt x="281197" y="7194"/>
                    <a:pt x="277292" y="9575"/>
                    <a:pt x="275483" y="13290"/>
                  </a:cubicBezTo>
                  <a:lnTo>
                    <a:pt x="263195" y="37864"/>
                  </a:lnTo>
                  <a:lnTo>
                    <a:pt x="250908" y="13290"/>
                  </a:lnTo>
                  <a:cubicBezTo>
                    <a:pt x="248908" y="9289"/>
                    <a:pt x="244717" y="6908"/>
                    <a:pt x="240335" y="7194"/>
                  </a:cubicBezTo>
                  <a:lnTo>
                    <a:pt x="239669" y="7194"/>
                  </a:lnTo>
                  <a:cubicBezTo>
                    <a:pt x="234715" y="7480"/>
                    <a:pt x="230715" y="11004"/>
                    <a:pt x="229572" y="15576"/>
                  </a:cubicBezTo>
                  <a:cubicBezTo>
                    <a:pt x="228810" y="12528"/>
                    <a:pt x="226809" y="9861"/>
                    <a:pt x="223761" y="8337"/>
                  </a:cubicBezTo>
                  <a:cubicBezTo>
                    <a:pt x="218237" y="5575"/>
                    <a:pt x="211570" y="7861"/>
                    <a:pt x="208902" y="13290"/>
                  </a:cubicBezTo>
                  <a:lnTo>
                    <a:pt x="196615" y="37864"/>
                  </a:lnTo>
                  <a:lnTo>
                    <a:pt x="184328" y="13290"/>
                  </a:lnTo>
                  <a:cubicBezTo>
                    <a:pt x="182423" y="9575"/>
                    <a:pt x="178613" y="7194"/>
                    <a:pt x="174422" y="7194"/>
                  </a:cubicBezTo>
                  <a:cubicBezTo>
                    <a:pt x="170231" y="7194"/>
                    <a:pt x="166421" y="9575"/>
                    <a:pt x="164516" y="13290"/>
                  </a:cubicBezTo>
                  <a:lnTo>
                    <a:pt x="152229" y="37864"/>
                  </a:lnTo>
                  <a:lnTo>
                    <a:pt x="139942" y="13290"/>
                  </a:lnTo>
                  <a:cubicBezTo>
                    <a:pt x="137180" y="7765"/>
                    <a:pt x="130512" y="5575"/>
                    <a:pt x="125083" y="8337"/>
                  </a:cubicBezTo>
                  <a:cubicBezTo>
                    <a:pt x="122034" y="9861"/>
                    <a:pt x="120035" y="12528"/>
                    <a:pt x="119272" y="15576"/>
                  </a:cubicBezTo>
                  <a:cubicBezTo>
                    <a:pt x="118129" y="11004"/>
                    <a:pt x="114129" y="7480"/>
                    <a:pt x="109176" y="7194"/>
                  </a:cubicBezTo>
                  <a:lnTo>
                    <a:pt x="108509" y="7194"/>
                  </a:lnTo>
                  <a:cubicBezTo>
                    <a:pt x="104033" y="6908"/>
                    <a:pt x="99936" y="9289"/>
                    <a:pt x="97937" y="13290"/>
                  </a:cubicBezTo>
                  <a:lnTo>
                    <a:pt x="85649" y="37864"/>
                  </a:lnTo>
                  <a:lnTo>
                    <a:pt x="73362" y="13290"/>
                  </a:lnTo>
                  <a:cubicBezTo>
                    <a:pt x="69362" y="5194"/>
                    <a:pt x="57646" y="5003"/>
                    <a:pt x="53550" y="13290"/>
                  </a:cubicBezTo>
                  <a:lnTo>
                    <a:pt x="41072" y="38150"/>
                  </a:lnTo>
                  <a:lnTo>
                    <a:pt x="28118" y="13195"/>
                  </a:lnTo>
                  <a:cubicBezTo>
                    <a:pt x="25261" y="7765"/>
                    <a:pt x="18593" y="5575"/>
                    <a:pt x="13164" y="8432"/>
                  </a:cubicBezTo>
                  <a:cubicBezTo>
                    <a:pt x="7734" y="11290"/>
                    <a:pt x="5544" y="17957"/>
                    <a:pt x="8401" y="23386"/>
                  </a:cubicBezTo>
                  <a:lnTo>
                    <a:pt x="31357" y="67773"/>
                  </a:lnTo>
                  <a:cubicBezTo>
                    <a:pt x="35548" y="75869"/>
                    <a:pt x="47073" y="75774"/>
                    <a:pt x="51168" y="67678"/>
                  </a:cubicBezTo>
                  <a:lnTo>
                    <a:pt x="63456" y="43103"/>
                  </a:lnTo>
                  <a:lnTo>
                    <a:pt x="75743" y="67678"/>
                  </a:lnTo>
                  <a:cubicBezTo>
                    <a:pt x="79839" y="75869"/>
                    <a:pt x="91555" y="75869"/>
                    <a:pt x="95555" y="67678"/>
                  </a:cubicBezTo>
                  <a:lnTo>
                    <a:pt x="116224" y="26339"/>
                  </a:lnTo>
                  <a:cubicBezTo>
                    <a:pt x="117653" y="24910"/>
                    <a:pt x="118796" y="23101"/>
                    <a:pt x="119272" y="21100"/>
                  </a:cubicBezTo>
                  <a:cubicBezTo>
                    <a:pt x="119463" y="21862"/>
                    <a:pt x="119749" y="22624"/>
                    <a:pt x="120130" y="23386"/>
                  </a:cubicBezTo>
                  <a:lnTo>
                    <a:pt x="142323" y="67773"/>
                  </a:lnTo>
                  <a:cubicBezTo>
                    <a:pt x="146418" y="75964"/>
                    <a:pt x="158135" y="75964"/>
                    <a:pt x="162135" y="67773"/>
                  </a:cubicBezTo>
                  <a:lnTo>
                    <a:pt x="174422" y="43198"/>
                  </a:lnTo>
                  <a:lnTo>
                    <a:pt x="186710" y="67773"/>
                  </a:lnTo>
                  <a:cubicBezTo>
                    <a:pt x="190805" y="75964"/>
                    <a:pt x="202521" y="75964"/>
                    <a:pt x="206521" y="67773"/>
                  </a:cubicBezTo>
                  <a:lnTo>
                    <a:pt x="228715" y="23386"/>
                  </a:lnTo>
                  <a:cubicBezTo>
                    <a:pt x="229096" y="22624"/>
                    <a:pt x="229381" y="21862"/>
                    <a:pt x="229572" y="21100"/>
                  </a:cubicBezTo>
                  <a:cubicBezTo>
                    <a:pt x="230048" y="23196"/>
                    <a:pt x="231191" y="25006"/>
                    <a:pt x="232620" y="26339"/>
                  </a:cubicBezTo>
                  <a:lnTo>
                    <a:pt x="253289" y="67678"/>
                  </a:lnTo>
                  <a:cubicBezTo>
                    <a:pt x="257385" y="75869"/>
                    <a:pt x="269101" y="75869"/>
                    <a:pt x="273101" y="67678"/>
                  </a:cubicBezTo>
                  <a:lnTo>
                    <a:pt x="285388" y="43103"/>
                  </a:lnTo>
                  <a:lnTo>
                    <a:pt x="297676" y="67678"/>
                  </a:lnTo>
                  <a:cubicBezTo>
                    <a:pt x="301771" y="75774"/>
                    <a:pt x="313297" y="75869"/>
                    <a:pt x="317488" y="67773"/>
                  </a:cubicBezTo>
                  <a:lnTo>
                    <a:pt x="340443" y="23386"/>
                  </a:lnTo>
                  <a:cubicBezTo>
                    <a:pt x="343205" y="17957"/>
                    <a:pt x="341110" y="11290"/>
                    <a:pt x="335680" y="8432"/>
                  </a:cubicBezTo>
                  <a:close/>
                </a:path>
              </a:pathLst>
            </a:custGeom>
            <a:grpFill/>
            <a:ln w="9525" cap="flat">
              <a:noFill/>
              <a:prstDash val="solid"/>
              <a:miter/>
            </a:ln>
          </p:spPr>
          <p:txBody>
            <a:bodyPr rtlCol="0" anchor="ctr"/>
            <a:lstStyle/>
            <a:p>
              <a:endParaRPr lang="ko-KR" altLang="en-US"/>
            </a:p>
          </p:txBody>
        </p:sp>
        <p:sp>
          <p:nvSpPr>
            <p:cNvPr id="27" name="자유형: 도형 447">
              <a:extLst>
                <a:ext uri="{FF2B5EF4-FFF2-40B4-BE49-F238E27FC236}">
                  <a16:creationId xmlns:a16="http://schemas.microsoft.com/office/drawing/2014/main" id="{E2BA5490-B42A-8222-5FF9-BBD9D50F9369}"/>
                </a:ext>
              </a:extLst>
            </p:cNvPr>
            <p:cNvSpPr/>
            <p:nvPr/>
          </p:nvSpPr>
          <p:spPr>
            <a:xfrm>
              <a:off x="8143675" y="2905696"/>
              <a:ext cx="390525" cy="390525"/>
            </a:xfrm>
            <a:custGeom>
              <a:avLst/>
              <a:gdLst>
                <a:gd name="connsiteX0" fmla="*/ 372046 w 390525"/>
                <a:gd name="connsiteY0" fmla="*/ 125063 h 390525"/>
                <a:gd name="connsiteX1" fmla="*/ 196596 w 390525"/>
                <a:gd name="connsiteY1" fmla="*/ 7144 h 390525"/>
                <a:gd name="connsiteX2" fmla="*/ 21146 w 390525"/>
                <a:gd name="connsiteY2" fmla="*/ 125063 h 390525"/>
                <a:gd name="connsiteX3" fmla="*/ 7144 w 390525"/>
                <a:gd name="connsiteY3" fmla="*/ 152209 h 390525"/>
                <a:gd name="connsiteX4" fmla="*/ 7144 w 390525"/>
                <a:gd name="connsiteY4" fmla="*/ 240983 h 390525"/>
                <a:gd name="connsiteX5" fmla="*/ 21146 w 390525"/>
                <a:gd name="connsiteY5" fmla="*/ 268129 h 390525"/>
                <a:gd name="connsiteX6" fmla="*/ 196596 w 390525"/>
                <a:gd name="connsiteY6" fmla="*/ 386048 h 390525"/>
                <a:gd name="connsiteX7" fmla="*/ 372046 w 390525"/>
                <a:gd name="connsiteY7" fmla="*/ 268129 h 390525"/>
                <a:gd name="connsiteX8" fmla="*/ 386049 w 390525"/>
                <a:gd name="connsiteY8" fmla="*/ 240983 h 390525"/>
                <a:gd name="connsiteX9" fmla="*/ 386049 w 390525"/>
                <a:gd name="connsiteY9" fmla="*/ 152209 h 390525"/>
                <a:gd name="connsiteX10" fmla="*/ 372046 w 390525"/>
                <a:gd name="connsiteY10" fmla="*/ 125063 h 390525"/>
                <a:gd name="connsiteX11" fmla="*/ 344996 w 390525"/>
                <a:gd name="connsiteY11" fmla="*/ 118682 h 390525"/>
                <a:gd name="connsiteX12" fmla="*/ 288227 w 390525"/>
                <a:gd name="connsiteY12" fmla="*/ 118682 h 390525"/>
                <a:gd name="connsiteX13" fmla="*/ 256127 w 390525"/>
                <a:gd name="connsiteY13" fmla="*/ 42958 h 390525"/>
                <a:gd name="connsiteX14" fmla="*/ 253175 w 390525"/>
                <a:gd name="connsiteY14" fmla="*/ 38957 h 390525"/>
                <a:gd name="connsiteX15" fmla="*/ 344996 w 390525"/>
                <a:gd name="connsiteY15" fmla="*/ 118682 h 390525"/>
                <a:gd name="connsiteX16" fmla="*/ 207740 w 390525"/>
                <a:gd name="connsiteY16" fmla="*/ 30956 h 390525"/>
                <a:gd name="connsiteX17" fmla="*/ 265081 w 390525"/>
                <a:gd name="connsiteY17" fmla="*/ 118682 h 390525"/>
                <a:gd name="connsiteX18" fmla="*/ 207740 w 390525"/>
                <a:gd name="connsiteY18" fmla="*/ 118682 h 390525"/>
                <a:gd name="connsiteX19" fmla="*/ 207740 w 390525"/>
                <a:gd name="connsiteY19" fmla="*/ 30956 h 390525"/>
                <a:gd name="connsiteX20" fmla="*/ 185547 w 390525"/>
                <a:gd name="connsiteY20" fmla="*/ 30956 h 390525"/>
                <a:gd name="connsiteX21" fmla="*/ 185547 w 390525"/>
                <a:gd name="connsiteY21" fmla="*/ 118682 h 390525"/>
                <a:gd name="connsiteX22" fmla="*/ 128207 w 390525"/>
                <a:gd name="connsiteY22" fmla="*/ 118682 h 390525"/>
                <a:gd name="connsiteX23" fmla="*/ 155448 w 390525"/>
                <a:gd name="connsiteY23" fmla="*/ 56007 h 390525"/>
                <a:gd name="connsiteX24" fmla="*/ 185547 w 390525"/>
                <a:gd name="connsiteY24" fmla="*/ 30956 h 390525"/>
                <a:gd name="connsiteX25" fmla="*/ 140684 w 390525"/>
                <a:gd name="connsiteY25" fmla="*/ 39053 h 390525"/>
                <a:gd name="connsiteX26" fmla="*/ 137732 w 390525"/>
                <a:gd name="connsiteY26" fmla="*/ 43053 h 390525"/>
                <a:gd name="connsiteX27" fmla="*/ 105633 w 390525"/>
                <a:gd name="connsiteY27" fmla="*/ 118777 h 390525"/>
                <a:gd name="connsiteX28" fmla="*/ 48959 w 390525"/>
                <a:gd name="connsiteY28" fmla="*/ 118777 h 390525"/>
                <a:gd name="connsiteX29" fmla="*/ 140684 w 390525"/>
                <a:gd name="connsiteY29" fmla="*/ 39053 h 390525"/>
                <a:gd name="connsiteX30" fmla="*/ 48959 w 390525"/>
                <a:gd name="connsiteY30" fmla="*/ 274034 h 390525"/>
                <a:gd name="connsiteX31" fmla="*/ 105728 w 390525"/>
                <a:gd name="connsiteY31" fmla="*/ 274034 h 390525"/>
                <a:gd name="connsiteX32" fmla="*/ 140780 w 390525"/>
                <a:gd name="connsiteY32" fmla="*/ 353663 h 390525"/>
                <a:gd name="connsiteX33" fmla="*/ 48959 w 390525"/>
                <a:gd name="connsiteY33" fmla="*/ 274034 h 390525"/>
                <a:gd name="connsiteX34" fmla="*/ 185547 w 390525"/>
                <a:gd name="connsiteY34" fmla="*/ 361759 h 390525"/>
                <a:gd name="connsiteX35" fmla="*/ 128207 w 390525"/>
                <a:gd name="connsiteY35" fmla="*/ 274034 h 390525"/>
                <a:gd name="connsiteX36" fmla="*/ 185547 w 390525"/>
                <a:gd name="connsiteY36" fmla="*/ 274034 h 390525"/>
                <a:gd name="connsiteX37" fmla="*/ 185547 w 390525"/>
                <a:gd name="connsiteY37" fmla="*/ 361759 h 390525"/>
                <a:gd name="connsiteX38" fmla="*/ 207740 w 390525"/>
                <a:gd name="connsiteY38" fmla="*/ 361950 h 390525"/>
                <a:gd name="connsiteX39" fmla="*/ 207740 w 390525"/>
                <a:gd name="connsiteY39" fmla="*/ 274130 h 390525"/>
                <a:gd name="connsiteX40" fmla="*/ 265081 w 390525"/>
                <a:gd name="connsiteY40" fmla="*/ 274130 h 390525"/>
                <a:gd name="connsiteX41" fmla="*/ 207740 w 390525"/>
                <a:gd name="connsiteY41" fmla="*/ 361950 h 390525"/>
                <a:gd name="connsiteX42" fmla="*/ 253175 w 390525"/>
                <a:gd name="connsiteY42" fmla="*/ 353854 h 390525"/>
                <a:gd name="connsiteX43" fmla="*/ 288227 w 390525"/>
                <a:gd name="connsiteY43" fmla="*/ 274034 h 390525"/>
                <a:gd name="connsiteX44" fmla="*/ 344996 w 390525"/>
                <a:gd name="connsiteY44" fmla="*/ 274034 h 390525"/>
                <a:gd name="connsiteX45" fmla="*/ 253175 w 390525"/>
                <a:gd name="connsiteY45" fmla="*/ 353854 h 390525"/>
                <a:gd name="connsiteX46" fmla="*/ 352806 w 390525"/>
                <a:gd name="connsiteY46" fmla="*/ 251841 h 390525"/>
                <a:gd name="connsiteX47" fmla="*/ 40481 w 390525"/>
                <a:gd name="connsiteY47" fmla="*/ 251841 h 390525"/>
                <a:gd name="connsiteX48" fmla="*/ 29337 w 390525"/>
                <a:gd name="connsiteY48" fmla="*/ 240697 h 390525"/>
                <a:gd name="connsiteX49" fmla="*/ 29337 w 390525"/>
                <a:gd name="connsiteY49" fmla="*/ 151924 h 390525"/>
                <a:gd name="connsiteX50" fmla="*/ 40481 w 390525"/>
                <a:gd name="connsiteY50" fmla="*/ 140779 h 390525"/>
                <a:gd name="connsiteX51" fmla="*/ 352806 w 390525"/>
                <a:gd name="connsiteY51" fmla="*/ 140779 h 390525"/>
                <a:gd name="connsiteX52" fmla="*/ 363950 w 390525"/>
                <a:gd name="connsiteY52" fmla="*/ 151924 h 390525"/>
                <a:gd name="connsiteX53" fmla="*/ 363950 w 390525"/>
                <a:gd name="connsiteY53" fmla="*/ 240697 h 390525"/>
                <a:gd name="connsiteX54" fmla="*/ 352806 w 390525"/>
                <a:gd name="connsiteY54" fmla="*/ 251841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90525" h="390525">
                  <a:moveTo>
                    <a:pt x="372046" y="125063"/>
                  </a:moveTo>
                  <a:cubicBezTo>
                    <a:pt x="343853" y="56198"/>
                    <a:pt x="275558" y="7144"/>
                    <a:pt x="196596" y="7144"/>
                  </a:cubicBezTo>
                  <a:cubicBezTo>
                    <a:pt x="117634" y="7144"/>
                    <a:pt x="49339" y="56198"/>
                    <a:pt x="21146" y="125063"/>
                  </a:cubicBezTo>
                  <a:cubicBezTo>
                    <a:pt x="12668" y="131064"/>
                    <a:pt x="7144" y="140970"/>
                    <a:pt x="7144" y="152209"/>
                  </a:cubicBezTo>
                  <a:lnTo>
                    <a:pt x="7144" y="240983"/>
                  </a:lnTo>
                  <a:cubicBezTo>
                    <a:pt x="7144" y="252127"/>
                    <a:pt x="12668" y="262128"/>
                    <a:pt x="21146" y="268129"/>
                  </a:cubicBezTo>
                  <a:cubicBezTo>
                    <a:pt x="49339" y="336995"/>
                    <a:pt x="117634" y="386048"/>
                    <a:pt x="196596" y="386048"/>
                  </a:cubicBezTo>
                  <a:cubicBezTo>
                    <a:pt x="275558" y="386048"/>
                    <a:pt x="343853" y="336995"/>
                    <a:pt x="372046" y="268129"/>
                  </a:cubicBezTo>
                  <a:cubicBezTo>
                    <a:pt x="380524" y="262128"/>
                    <a:pt x="386049" y="252222"/>
                    <a:pt x="386049" y="240983"/>
                  </a:cubicBezTo>
                  <a:lnTo>
                    <a:pt x="386049" y="152209"/>
                  </a:lnTo>
                  <a:cubicBezTo>
                    <a:pt x="386144" y="140970"/>
                    <a:pt x="380524" y="131064"/>
                    <a:pt x="372046" y="125063"/>
                  </a:cubicBezTo>
                  <a:close/>
                  <a:moveTo>
                    <a:pt x="344996" y="118682"/>
                  </a:moveTo>
                  <a:lnTo>
                    <a:pt x="288227" y="118682"/>
                  </a:lnTo>
                  <a:cubicBezTo>
                    <a:pt x="281178" y="88487"/>
                    <a:pt x="270129" y="62389"/>
                    <a:pt x="256127" y="42958"/>
                  </a:cubicBezTo>
                  <a:cubicBezTo>
                    <a:pt x="255175" y="41624"/>
                    <a:pt x="254127" y="40291"/>
                    <a:pt x="253175" y="38957"/>
                  </a:cubicBezTo>
                  <a:cubicBezTo>
                    <a:pt x="292132" y="53150"/>
                    <a:pt x="325279" y="81439"/>
                    <a:pt x="344996" y="118682"/>
                  </a:cubicBezTo>
                  <a:close/>
                  <a:moveTo>
                    <a:pt x="207740" y="30956"/>
                  </a:moveTo>
                  <a:cubicBezTo>
                    <a:pt x="238125" y="41148"/>
                    <a:pt x="257080" y="87154"/>
                    <a:pt x="265081" y="118682"/>
                  </a:cubicBezTo>
                  <a:lnTo>
                    <a:pt x="207740" y="118682"/>
                  </a:lnTo>
                  <a:lnTo>
                    <a:pt x="207740" y="30956"/>
                  </a:lnTo>
                  <a:close/>
                  <a:moveTo>
                    <a:pt x="185547" y="30956"/>
                  </a:moveTo>
                  <a:lnTo>
                    <a:pt x="185547" y="118682"/>
                  </a:lnTo>
                  <a:lnTo>
                    <a:pt x="128207" y="118682"/>
                  </a:lnTo>
                  <a:cubicBezTo>
                    <a:pt x="134588" y="93536"/>
                    <a:pt x="143923" y="72009"/>
                    <a:pt x="155448" y="56007"/>
                  </a:cubicBezTo>
                  <a:cubicBezTo>
                    <a:pt x="162401" y="46292"/>
                    <a:pt x="172688" y="35242"/>
                    <a:pt x="185547" y="30956"/>
                  </a:cubicBezTo>
                  <a:close/>
                  <a:moveTo>
                    <a:pt x="140684" y="39053"/>
                  </a:moveTo>
                  <a:cubicBezTo>
                    <a:pt x="139637" y="40291"/>
                    <a:pt x="138684" y="41624"/>
                    <a:pt x="137732" y="43053"/>
                  </a:cubicBezTo>
                  <a:cubicBezTo>
                    <a:pt x="123730" y="62484"/>
                    <a:pt x="112681" y="88487"/>
                    <a:pt x="105633" y="118777"/>
                  </a:cubicBezTo>
                  <a:lnTo>
                    <a:pt x="48959" y="118777"/>
                  </a:lnTo>
                  <a:cubicBezTo>
                    <a:pt x="68580" y="81439"/>
                    <a:pt x="101822" y="53150"/>
                    <a:pt x="140684" y="39053"/>
                  </a:cubicBezTo>
                  <a:close/>
                  <a:moveTo>
                    <a:pt x="48959" y="274034"/>
                  </a:moveTo>
                  <a:lnTo>
                    <a:pt x="105728" y="274034"/>
                  </a:lnTo>
                  <a:cubicBezTo>
                    <a:pt x="112205" y="301752"/>
                    <a:pt x="123254" y="331280"/>
                    <a:pt x="140780" y="353663"/>
                  </a:cubicBezTo>
                  <a:cubicBezTo>
                    <a:pt x="101822" y="339566"/>
                    <a:pt x="68580" y="311277"/>
                    <a:pt x="48959" y="274034"/>
                  </a:cubicBezTo>
                  <a:close/>
                  <a:moveTo>
                    <a:pt x="185547" y="361759"/>
                  </a:moveTo>
                  <a:cubicBezTo>
                    <a:pt x="155163" y="351568"/>
                    <a:pt x="136207" y="305562"/>
                    <a:pt x="128207" y="274034"/>
                  </a:cubicBezTo>
                  <a:lnTo>
                    <a:pt x="185547" y="274034"/>
                  </a:lnTo>
                  <a:lnTo>
                    <a:pt x="185547" y="361759"/>
                  </a:lnTo>
                  <a:close/>
                  <a:moveTo>
                    <a:pt x="207740" y="361950"/>
                  </a:moveTo>
                  <a:lnTo>
                    <a:pt x="207740" y="274130"/>
                  </a:lnTo>
                  <a:lnTo>
                    <a:pt x="265081" y="274130"/>
                  </a:lnTo>
                  <a:cubicBezTo>
                    <a:pt x="257080" y="305657"/>
                    <a:pt x="238030" y="351758"/>
                    <a:pt x="207740" y="361950"/>
                  </a:cubicBezTo>
                  <a:close/>
                  <a:moveTo>
                    <a:pt x="253175" y="353854"/>
                  </a:moveTo>
                  <a:cubicBezTo>
                    <a:pt x="270701" y="331470"/>
                    <a:pt x="281750" y="301752"/>
                    <a:pt x="288227" y="274034"/>
                  </a:cubicBezTo>
                  <a:lnTo>
                    <a:pt x="344996" y="274034"/>
                  </a:lnTo>
                  <a:cubicBezTo>
                    <a:pt x="325279" y="311277"/>
                    <a:pt x="292132" y="339757"/>
                    <a:pt x="253175" y="353854"/>
                  </a:cubicBezTo>
                  <a:close/>
                  <a:moveTo>
                    <a:pt x="352806" y="251841"/>
                  </a:moveTo>
                  <a:lnTo>
                    <a:pt x="40481" y="251841"/>
                  </a:lnTo>
                  <a:cubicBezTo>
                    <a:pt x="34385" y="251841"/>
                    <a:pt x="29337" y="246888"/>
                    <a:pt x="29337" y="240697"/>
                  </a:cubicBezTo>
                  <a:lnTo>
                    <a:pt x="29337" y="151924"/>
                  </a:lnTo>
                  <a:cubicBezTo>
                    <a:pt x="29337" y="145828"/>
                    <a:pt x="34290" y="140779"/>
                    <a:pt x="40481" y="140779"/>
                  </a:cubicBezTo>
                  <a:lnTo>
                    <a:pt x="352806" y="140779"/>
                  </a:lnTo>
                  <a:cubicBezTo>
                    <a:pt x="358902" y="140779"/>
                    <a:pt x="363950" y="145733"/>
                    <a:pt x="363950" y="151924"/>
                  </a:cubicBezTo>
                  <a:lnTo>
                    <a:pt x="363950" y="240697"/>
                  </a:lnTo>
                  <a:cubicBezTo>
                    <a:pt x="363855" y="246888"/>
                    <a:pt x="358902" y="251841"/>
                    <a:pt x="352806" y="251841"/>
                  </a:cubicBezTo>
                  <a:close/>
                </a:path>
              </a:pathLst>
            </a:custGeom>
            <a:grpFill/>
            <a:ln w="9525" cap="flat">
              <a:noFill/>
              <a:prstDash val="solid"/>
              <a:miter/>
            </a:ln>
          </p:spPr>
          <p:txBody>
            <a:bodyPr rtlCol="0" anchor="ctr"/>
            <a:lstStyle/>
            <a:p>
              <a:endParaRPr lang="ko-KR" altLang="en-US"/>
            </a:p>
          </p:txBody>
        </p:sp>
      </p:grpSp>
    </p:spTree>
    <p:extLst>
      <p:ext uri="{BB962C8B-B14F-4D97-AF65-F5344CB8AC3E}">
        <p14:creationId xmlns:p14="http://schemas.microsoft.com/office/powerpoint/2010/main" val="7305740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a:extLst>
              <a:ext uri="{FF2B5EF4-FFF2-40B4-BE49-F238E27FC236}">
                <a16:creationId xmlns:a16="http://schemas.microsoft.com/office/drawing/2014/main" id="{10A23449-6507-4572-BE10-0D6C35E7BA87}"/>
              </a:ext>
            </a:extLst>
          </p:cNvPr>
          <p:cNvSpPr txBox="1"/>
          <p:nvPr/>
        </p:nvSpPr>
        <p:spPr>
          <a:xfrm>
            <a:off x="206818" y="3157451"/>
            <a:ext cx="2672443" cy="954107"/>
          </a:xfrm>
          <a:prstGeom prst="rect">
            <a:avLst/>
          </a:prstGeom>
          <a:noFill/>
        </p:spPr>
        <p:txBody>
          <a:bodyPr wrap="square" rtlCol="0">
            <a:spAutoFit/>
          </a:bodyPr>
          <a:lstStyle/>
          <a:p>
            <a:r>
              <a:rPr lang="en-US" altLang="ko-KR" sz="2800" b="1" dirty="0">
                <a:solidFill>
                  <a:schemeClr val="bg1"/>
                </a:solidFill>
                <a:cs typeface="Arial" panose="020B0604020202020204" pitchFamily="34" charset="0"/>
              </a:rPr>
              <a:t>CONTACT INFORMATION</a:t>
            </a:r>
            <a:endParaRPr lang="ko-KR" altLang="en-US" sz="2800" b="1" dirty="0">
              <a:solidFill>
                <a:schemeClr val="bg1"/>
              </a:solidFill>
              <a:cs typeface="Arial" panose="020B0604020202020204" pitchFamily="34" charset="0"/>
            </a:endParaRPr>
          </a:p>
        </p:txBody>
      </p:sp>
      <p:sp>
        <p:nvSpPr>
          <p:cNvPr id="74" name="TextBox 73">
            <a:extLst>
              <a:ext uri="{FF2B5EF4-FFF2-40B4-BE49-F238E27FC236}">
                <a16:creationId xmlns:a16="http://schemas.microsoft.com/office/drawing/2014/main" id="{8F98C15B-6C7F-433C-B537-5EF231CE5827}"/>
              </a:ext>
            </a:extLst>
          </p:cNvPr>
          <p:cNvSpPr txBox="1"/>
          <p:nvPr/>
        </p:nvSpPr>
        <p:spPr>
          <a:xfrm>
            <a:off x="2802834" y="1308968"/>
            <a:ext cx="9041296" cy="830997"/>
          </a:xfrm>
          <a:prstGeom prst="rect">
            <a:avLst/>
          </a:prstGeom>
          <a:noFill/>
        </p:spPr>
        <p:txBody>
          <a:bodyPr wrap="square" rtlCol="0">
            <a:spAutoFit/>
          </a:bodyPr>
          <a:lstStyle/>
          <a:p>
            <a:pPr algn="ctr"/>
            <a:r>
              <a:rPr lang="en-US" sz="2400" b="1" dirty="0">
                <a:solidFill>
                  <a:srgbClr val="414042"/>
                </a:solidFill>
              </a:rPr>
              <a:t>Scan the QR code to </a:t>
            </a:r>
          </a:p>
          <a:p>
            <a:pPr algn="ctr"/>
            <a:r>
              <a:rPr lang="en-US" sz="2400" b="1" dirty="0">
                <a:solidFill>
                  <a:srgbClr val="414042"/>
                </a:solidFill>
              </a:rPr>
              <a:t>download the presentation</a:t>
            </a:r>
          </a:p>
        </p:txBody>
      </p:sp>
      <p:grpSp>
        <p:nvGrpSpPr>
          <p:cNvPr id="4" name="Group 3">
            <a:extLst>
              <a:ext uri="{FF2B5EF4-FFF2-40B4-BE49-F238E27FC236}">
                <a16:creationId xmlns:a16="http://schemas.microsoft.com/office/drawing/2014/main" id="{0FEB34CD-D8C8-D677-C489-ADC64221D365}"/>
              </a:ext>
            </a:extLst>
          </p:cNvPr>
          <p:cNvGrpSpPr/>
          <p:nvPr/>
        </p:nvGrpSpPr>
        <p:grpSpPr>
          <a:xfrm>
            <a:off x="177418" y="459358"/>
            <a:ext cx="2228850" cy="702140"/>
            <a:chOff x="3756123" y="1010060"/>
            <a:chExt cx="4098308" cy="1291063"/>
          </a:xfrm>
        </p:grpSpPr>
        <p:pic>
          <p:nvPicPr>
            <p:cNvPr id="5" name="Picture 4">
              <a:extLst>
                <a:ext uri="{FF2B5EF4-FFF2-40B4-BE49-F238E27FC236}">
                  <a16:creationId xmlns:a16="http://schemas.microsoft.com/office/drawing/2014/main" id="{10C1FD38-A3E8-48B8-5A81-C707BA8BBC6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56123" y="1025772"/>
              <a:ext cx="2511044" cy="1255522"/>
            </a:xfrm>
            <a:prstGeom prst="rect">
              <a:avLst/>
            </a:prstGeom>
          </p:spPr>
        </p:pic>
        <p:grpSp>
          <p:nvGrpSpPr>
            <p:cNvPr id="6" name="Group 5">
              <a:extLst>
                <a:ext uri="{FF2B5EF4-FFF2-40B4-BE49-F238E27FC236}">
                  <a16:creationId xmlns:a16="http://schemas.microsoft.com/office/drawing/2014/main" id="{3D8298FC-2835-19C4-4E30-AEB59FE9866C}"/>
                </a:ext>
              </a:extLst>
            </p:cNvPr>
            <p:cNvGrpSpPr/>
            <p:nvPr/>
          </p:nvGrpSpPr>
          <p:grpSpPr>
            <a:xfrm>
              <a:off x="6563366" y="1010060"/>
              <a:ext cx="1291065" cy="1291063"/>
              <a:chOff x="3726482" y="3206233"/>
              <a:chExt cx="1013900" cy="1013899"/>
            </a:xfrm>
          </p:grpSpPr>
          <p:pic>
            <p:nvPicPr>
              <p:cNvPr id="7" name="Image" descr="Image">
                <a:extLst>
                  <a:ext uri="{FF2B5EF4-FFF2-40B4-BE49-F238E27FC236}">
                    <a16:creationId xmlns:a16="http://schemas.microsoft.com/office/drawing/2014/main" id="{43B626D0-12AB-9E8A-1A73-9B59F447F362}"/>
                  </a:ext>
                </a:extLst>
              </p:cNvPr>
              <p:cNvPicPr>
                <a:picLocks noChangeAspect="1"/>
              </p:cNvPicPr>
              <p:nvPr/>
            </p:nvPicPr>
            <p:blipFill>
              <a:blip r:embed="rId3"/>
              <a:stretch>
                <a:fillRect/>
              </a:stretch>
            </p:blipFill>
            <p:spPr>
              <a:xfrm>
                <a:off x="3726482" y="3206233"/>
                <a:ext cx="1013900" cy="1013899"/>
              </a:xfrm>
              <a:prstGeom prst="rect">
                <a:avLst/>
              </a:prstGeom>
              <a:ln w="12700" cap="flat">
                <a:noFill/>
                <a:miter lim="400000"/>
              </a:ln>
              <a:effectLst/>
            </p:spPr>
          </p:pic>
          <p:pic>
            <p:nvPicPr>
              <p:cNvPr id="8" name="FDOT_COMPASS.png" descr="FDOT_COMPASS.png">
                <a:extLst>
                  <a:ext uri="{FF2B5EF4-FFF2-40B4-BE49-F238E27FC236}">
                    <a16:creationId xmlns:a16="http://schemas.microsoft.com/office/drawing/2014/main" id="{5A920965-7038-D3CC-0212-2A38AE5D9BFC}"/>
                  </a:ext>
                </a:extLst>
              </p:cNvPr>
              <p:cNvPicPr>
                <a:picLocks noChangeAspect="1"/>
              </p:cNvPicPr>
              <p:nvPr/>
            </p:nvPicPr>
            <p:blipFill>
              <a:blip r:embed="rId4"/>
              <a:stretch>
                <a:fillRect/>
              </a:stretch>
            </p:blipFill>
            <p:spPr>
              <a:xfrm>
                <a:off x="3776664" y="3236459"/>
                <a:ext cx="914400" cy="914400"/>
              </a:xfrm>
              <a:prstGeom prst="rect">
                <a:avLst/>
              </a:prstGeom>
              <a:ln w="12700" cap="flat">
                <a:noFill/>
                <a:miter lim="400000"/>
              </a:ln>
              <a:effectLst/>
            </p:spPr>
          </p:pic>
        </p:grpSp>
      </p:grpSp>
      <p:pic>
        <p:nvPicPr>
          <p:cNvPr id="9" name="Picture 8" descr="Qr code&#10;&#10;Description automatically generated">
            <a:extLst>
              <a:ext uri="{FF2B5EF4-FFF2-40B4-BE49-F238E27FC236}">
                <a16:creationId xmlns:a16="http://schemas.microsoft.com/office/drawing/2014/main" id="{EC2A8030-D11C-98A2-0DFC-C19860A95C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8084" y="2234865"/>
            <a:ext cx="3528261" cy="3528261"/>
          </a:xfrm>
          <a:prstGeom prst="rect">
            <a:avLst/>
          </a:prstGeom>
        </p:spPr>
      </p:pic>
    </p:spTree>
    <p:extLst>
      <p:ext uri="{BB962C8B-B14F-4D97-AF65-F5344CB8AC3E}">
        <p14:creationId xmlns:p14="http://schemas.microsoft.com/office/powerpoint/2010/main" val="41064998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BFE8D90-3077-881C-302D-9582C0FBA9C5}"/>
              </a:ext>
            </a:extLst>
          </p:cNvPr>
          <p:cNvGrpSpPr/>
          <p:nvPr/>
        </p:nvGrpSpPr>
        <p:grpSpPr>
          <a:xfrm>
            <a:off x="4491138" y="0"/>
            <a:ext cx="3209724" cy="972747"/>
            <a:chOff x="3756123" y="1010060"/>
            <a:chExt cx="4098308" cy="1291063"/>
          </a:xfrm>
        </p:grpSpPr>
        <p:pic>
          <p:nvPicPr>
            <p:cNvPr id="2" name="Picture 1">
              <a:extLst>
                <a:ext uri="{FF2B5EF4-FFF2-40B4-BE49-F238E27FC236}">
                  <a16:creationId xmlns:a16="http://schemas.microsoft.com/office/drawing/2014/main" id="{5E3B9F5A-EC86-D1E7-E8BA-E66C382A029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56123" y="1025772"/>
              <a:ext cx="2511043" cy="1255521"/>
            </a:xfrm>
            <a:prstGeom prst="rect">
              <a:avLst/>
            </a:prstGeom>
          </p:spPr>
        </p:pic>
        <p:grpSp>
          <p:nvGrpSpPr>
            <p:cNvPr id="3" name="Group 2">
              <a:extLst>
                <a:ext uri="{FF2B5EF4-FFF2-40B4-BE49-F238E27FC236}">
                  <a16:creationId xmlns:a16="http://schemas.microsoft.com/office/drawing/2014/main" id="{A1D6C0EE-B14F-C699-693A-E8E75C22A355}"/>
                </a:ext>
              </a:extLst>
            </p:cNvPr>
            <p:cNvGrpSpPr/>
            <p:nvPr/>
          </p:nvGrpSpPr>
          <p:grpSpPr>
            <a:xfrm>
              <a:off x="6563366" y="1010060"/>
              <a:ext cx="1291065" cy="1291063"/>
              <a:chOff x="3726482" y="3206233"/>
              <a:chExt cx="1013900" cy="1013899"/>
            </a:xfrm>
          </p:grpSpPr>
          <p:pic>
            <p:nvPicPr>
              <p:cNvPr id="4" name="Image" descr="Image">
                <a:extLst>
                  <a:ext uri="{FF2B5EF4-FFF2-40B4-BE49-F238E27FC236}">
                    <a16:creationId xmlns:a16="http://schemas.microsoft.com/office/drawing/2014/main" id="{FBA72D78-4C08-FC26-3EBD-3B92610D7ECD}"/>
                  </a:ext>
                </a:extLst>
              </p:cNvPr>
              <p:cNvPicPr>
                <a:picLocks noChangeAspect="1"/>
              </p:cNvPicPr>
              <p:nvPr/>
            </p:nvPicPr>
            <p:blipFill>
              <a:blip r:embed="rId3"/>
              <a:stretch>
                <a:fillRect/>
              </a:stretch>
            </p:blipFill>
            <p:spPr>
              <a:xfrm>
                <a:off x="3726482" y="3206233"/>
                <a:ext cx="1013900" cy="1013899"/>
              </a:xfrm>
              <a:prstGeom prst="rect">
                <a:avLst/>
              </a:prstGeom>
              <a:ln w="12700" cap="flat">
                <a:noFill/>
                <a:miter lim="400000"/>
              </a:ln>
              <a:effectLst/>
            </p:spPr>
          </p:pic>
          <p:pic>
            <p:nvPicPr>
              <p:cNvPr id="5" name="FDOT_COMPASS.png" descr="FDOT_COMPASS.png">
                <a:extLst>
                  <a:ext uri="{FF2B5EF4-FFF2-40B4-BE49-F238E27FC236}">
                    <a16:creationId xmlns:a16="http://schemas.microsoft.com/office/drawing/2014/main" id="{F9BDD479-441C-AB37-E212-A9F2BE020837}"/>
                  </a:ext>
                </a:extLst>
              </p:cNvPr>
              <p:cNvPicPr>
                <a:picLocks noChangeAspect="1"/>
              </p:cNvPicPr>
              <p:nvPr/>
            </p:nvPicPr>
            <p:blipFill>
              <a:blip r:embed="rId4"/>
              <a:stretch>
                <a:fillRect/>
              </a:stretch>
            </p:blipFill>
            <p:spPr>
              <a:xfrm>
                <a:off x="3776664" y="3236459"/>
                <a:ext cx="914400" cy="914400"/>
              </a:xfrm>
              <a:prstGeom prst="rect">
                <a:avLst/>
              </a:prstGeom>
              <a:ln w="12700" cap="flat">
                <a:noFill/>
                <a:miter lim="400000"/>
              </a:ln>
              <a:effectLst/>
            </p:spPr>
          </p:pic>
        </p:grpSp>
      </p:grpSp>
      <p:pic>
        <p:nvPicPr>
          <p:cNvPr id="9" name="Picture 8">
            <a:extLst>
              <a:ext uri="{FF2B5EF4-FFF2-40B4-BE49-F238E27FC236}">
                <a16:creationId xmlns:a16="http://schemas.microsoft.com/office/drawing/2014/main" id="{29AEED5E-CEC7-016B-FC95-496D860131FC}"/>
              </a:ext>
            </a:extLst>
          </p:cNvPr>
          <p:cNvPicPr>
            <a:picLocks noChangeAspect="1"/>
          </p:cNvPicPr>
          <p:nvPr/>
        </p:nvPicPr>
        <p:blipFill>
          <a:blip r:embed="rId5"/>
          <a:stretch>
            <a:fillRect/>
          </a:stretch>
        </p:blipFill>
        <p:spPr>
          <a:xfrm>
            <a:off x="2762043" y="2107404"/>
            <a:ext cx="7391400" cy="2643192"/>
          </a:xfrm>
          <a:prstGeom prst="rect">
            <a:avLst/>
          </a:prstGeom>
        </p:spPr>
      </p:pic>
    </p:spTree>
    <p:extLst>
      <p:ext uri="{BB962C8B-B14F-4D97-AF65-F5344CB8AC3E}">
        <p14:creationId xmlns:p14="http://schemas.microsoft.com/office/powerpoint/2010/main" val="12571428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9A99A32-5752-4F46-90C2-1C48D71440C8}"/>
              </a:ext>
            </a:extLst>
          </p:cNvPr>
          <p:cNvSpPr txBox="1"/>
          <p:nvPr/>
        </p:nvSpPr>
        <p:spPr>
          <a:xfrm>
            <a:off x="781235" y="3429000"/>
            <a:ext cx="10937289" cy="1077218"/>
          </a:xfrm>
          <a:prstGeom prst="rect">
            <a:avLst/>
          </a:prstGeom>
          <a:noFill/>
        </p:spPr>
        <p:txBody>
          <a:bodyPr wrap="square" rtlCol="0">
            <a:spAutoFit/>
          </a:bodyPr>
          <a:lstStyle/>
          <a:p>
            <a:pPr algn="ctr"/>
            <a:r>
              <a:rPr lang="en-US" altLang="ko-KR" sz="3200" dirty="0">
                <a:solidFill>
                  <a:srgbClr val="414042"/>
                </a:solidFill>
              </a:rPr>
              <a:t>If you experience technical difficulties, contact </a:t>
            </a:r>
            <a:r>
              <a:rPr lang="en-US" altLang="ko-KR" sz="3200" b="1" dirty="0">
                <a:solidFill>
                  <a:srgbClr val="414042"/>
                </a:solidFill>
              </a:rPr>
              <a:t>Maria Alzate </a:t>
            </a:r>
            <a:r>
              <a:rPr lang="en-US" altLang="ko-KR" sz="3200" dirty="0">
                <a:solidFill>
                  <a:srgbClr val="414042"/>
                </a:solidFill>
              </a:rPr>
              <a:t>for assistance at </a:t>
            </a:r>
            <a:r>
              <a:rPr lang="en-US" sz="3200" b="1" dirty="0">
                <a:solidFill>
                  <a:srgbClr val="414042"/>
                </a:solidFill>
              </a:rPr>
              <a:t>(305) 560-8218 </a:t>
            </a:r>
            <a:r>
              <a:rPr lang="en-US" altLang="ko-KR" sz="3200" dirty="0">
                <a:solidFill>
                  <a:srgbClr val="414042"/>
                </a:solidFill>
              </a:rPr>
              <a:t>or maria@iscprgroup.com</a:t>
            </a:r>
          </a:p>
        </p:txBody>
      </p:sp>
      <p:grpSp>
        <p:nvGrpSpPr>
          <p:cNvPr id="8" name="Group 7">
            <a:extLst>
              <a:ext uri="{FF2B5EF4-FFF2-40B4-BE49-F238E27FC236}">
                <a16:creationId xmlns:a16="http://schemas.microsoft.com/office/drawing/2014/main" id="{4BFE8D90-3077-881C-302D-9582C0FBA9C5}"/>
              </a:ext>
            </a:extLst>
          </p:cNvPr>
          <p:cNvGrpSpPr/>
          <p:nvPr/>
        </p:nvGrpSpPr>
        <p:grpSpPr>
          <a:xfrm>
            <a:off x="3280723" y="783167"/>
            <a:ext cx="5630554" cy="1773756"/>
            <a:chOff x="3756123" y="1010060"/>
            <a:chExt cx="4098308" cy="1291063"/>
          </a:xfrm>
        </p:grpSpPr>
        <p:pic>
          <p:nvPicPr>
            <p:cNvPr id="2" name="Picture 1">
              <a:extLst>
                <a:ext uri="{FF2B5EF4-FFF2-40B4-BE49-F238E27FC236}">
                  <a16:creationId xmlns:a16="http://schemas.microsoft.com/office/drawing/2014/main" id="{5E3B9F5A-EC86-D1E7-E8BA-E66C382A029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56123" y="1025772"/>
              <a:ext cx="2511043" cy="1255521"/>
            </a:xfrm>
            <a:prstGeom prst="rect">
              <a:avLst/>
            </a:prstGeom>
          </p:spPr>
        </p:pic>
        <p:grpSp>
          <p:nvGrpSpPr>
            <p:cNvPr id="3" name="Group 2">
              <a:extLst>
                <a:ext uri="{FF2B5EF4-FFF2-40B4-BE49-F238E27FC236}">
                  <a16:creationId xmlns:a16="http://schemas.microsoft.com/office/drawing/2014/main" id="{A1D6C0EE-B14F-C699-693A-E8E75C22A355}"/>
                </a:ext>
              </a:extLst>
            </p:cNvPr>
            <p:cNvGrpSpPr/>
            <p:nvPr/>
          </p:nvGrpSpPr>
          <p:grpSpPr>
            <a:xfrm>
              <a:off x="6563366" y="1010060"/>
              <a:ext cx="1291065" cy="1291063"/>
              <a:chOff x="3726482" y="3206233"/>
              <a:chExt cx="1013900" cy="1013899"/>
            </a:xfrm>
          </p:grpSpPr>
          <p:pic>
            <p:nvPicPr>
              <p:cNvPr id="4" name="Image" descr="Image">
                <a:extLst>
                  <a:ext uri="{FF2B5EF4-FFF2-40B4-BE49-F238E27FC236}">
                    <a16:creationId xmlns:a16="http://schemas.microsoft.com/office/drawing/2014/main" id="{FBA72D78-4C08-FC26-3EBD-3B92610D7ECD}"/>
                  </a:ext>
                </a:extLst>
              </p:cNvPr>
              <p:cNvPicPr>
                <a:picLocks noChangeAspect="1"/>
              </p:cNvPicPr>
              <p:nvPr/>
            </p:nvPicPr>
            <p:blipFill>
              <a:blip r:embed="rId3"/>
              <a:stretch>
                <a:fillRect/>
              </a:stretch>
            </p:blipFill>
            <p:spPr>
              <a:xfrm>
                <a:off x="3726482" y="3206233"/>
                <a:ext cx="1013900" cy="1013899"/>
              </a:xfrm>
              <a:prstGeom prst="rect">
                <a:avLst/>
              </a:prstGeom>
              <a:ln w="12700" cap="flat">
                <a:noFill/>
                <a:miter lim="400000"/>
              </a:ln>
              <a:effectLst/>
            </p:spPr>
          </p:pic>
          <p:pic>
            <p:nvPicPr>
              <p:cNvPr id="5" name="FDOT_COMPASS.png" descr="FDOT_COMPASS.png">
                <a:extLst>
                  <a:ext uri="{FF2B5EF4-FFF2-40B4-BE49-F238E27FC236}">
                    <a16:creationId xmlns:a16="http://schemas.microsoft.com/office/drawing/2014/main" id="{F9BDD479-441C-AB37-E212-A9F2BE020837}"/>
                  </a:ext>
                </a:extLst>
              </p:cNvPr>
              <p:cNvPicPr>
                <a:picLocks noChangeAspect="1"/>
              </p:cNvPicPr>
              <p:nvPr/>
            </p:nvPicPr>
            <p:blipFill>
              <a:blip r:embed="rId4"/>
              <a:stretch>
                <a:fillRect/>
              </a:stretch>
            </p:blipFill>
            <p:spPr>
              <a:xfrm>
                <a:off x="3776664" y="3236459"/>
                <a:ext cx="914400" cy="914400"/>
              </a:xfrm>
              <a:prstGeom prst="rect">
                <a:avLst/>
              </a:prstGeom>
              <a:ln w="12700" cap="flat">
                <a:noFill/>
                <a:miter lim="400000"/>
              </a:ln>
              <a:effectLst/>
            </p:spPr>
          </p:pic>
        </p:grpSp>
      </p:grpSp>
    </p:spTree>
    <p:extLst>
      <p:ext uri="{BB962C8B-B14F-4D97-AF65-F5344CB8AC3E}">
        <p14:creationId xmlns:p14="http://schemas.microsoft.com/office/powerpoint/2010/main" val="12679950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9A99A32-5752-4F46-90C2-1C48D71440C8}"/>
              </a:ext>
            </a:extLst>
          </p:cNvPr>
          <p:cNvSpPr txBox="1"/>
          <p:nvPr/>
        </p:nvSpPr>
        <p:spPr>
          <a:xfrm>
            <a:off x="1655182" y="2941982"/>
            <a:ext cx="9075906" cy="2554545"/>
          </a:xfrm>
          <a:prstGeom prst="rect">
            <a:avLst/>
          </a:prstGeom>
          <a:noFill/>
        </p:spPr>
        <p:txBody>
          <a:bodyPr wrap="square" rtlCol="0">
            <a:spAutoFit/>
          </a:bodyPr>
          <a:lstStyle/>
          <a:p>
            <a:pPr algn="ctr"/>
            <a:r>
              <a:rPr lang="en-US" altLang="ko-KR" sz="3200" dirty="0">
                <a:solidFill>
                  <a:srgbClr val="414042"/>
                </a:solidFill>
              </a:rPr>
              <a:t>We would like to recognize any federal, state, county, or city officials who may be present in person.​</a:t>
            </a:r>
          </a:p>
          <a:p>
            <a:pPr algn="ctr"/>
            <a:r>
              <a:rPr lang="en-US" altLang="ko-KR" sz="3200" dirty="0">
                <a:solidFill>
                  <a:srgbClr val="414042"/>
                </a:solidFill>
              </a:rPr>
              <a:t>​</a:t>
            </a:r>
          </a:p>
          <a:p>
            <a:pPr algn="ctr"/>
            <a:r>
              <a:rPr lang="en-US" altLang="ko-KR" sz="3200" dirty="0">
                <a:solidFill>
                  <a:srgbClr val="414042"/>
                </a:solidFill>
              </a:rPr>
              <a:t>If online, please select the </a:t>
            </a:r>
            <a:r>
              <a:rPr lang="en-US" altLang="ko-KR" sz="3200" i="1" dirty="0">
                <a:solidFill>
                  <a:srgbClr val="414042"/>
                </a:solidFill>
              </a:rPr>
              <a:t>Raise Hand </a:t>
            </a:r>
            <a:r>
              <a:rPr lang="en-US" altLang="ko-KR" sz="3200" dirty="0">
                <a:solidFill>
                  <a:srgbClr val="414042"/>
                </a:solidFill>
              </a:rPr>
              <a:t>feature </a:t>
            </a:r>
          </a:p>
          <a:p>
            <a:pPr algn="ctr"/>
            <a:r>
              <a:rPr lang="en-US" altLang="ko-KR" sz="3200" dirty="0">
                <a:solidFill>
                  <a:srgbClr val="414042"/>
                </a:solidFill>
              </a:rPr>
              <a:t>on the ​control panel. </a:t>
            </a:r>
          </a:p>
        </p:txBody>
      </p:sp>
      <p:grpSp>
        <p:nvGrpSpPr>
          <p:cNvPr id="8" name="Group 7">
            <a:extLst>
              <a:ext uri="{FF2B5EF4-FFF2-40B4-BE49-F238E27FC236}">
                <a16:creationId xmlns:a16="http://schemas.microsoft.com/office/drawing/2014/main" id="{4BFE8D90-3077-881C-302D-9582C0FBA9C5}"/>
              </a:ext>
            </a:extLst>
          </p:cNvPr>
          <p:cNvGrpSpPr/>
          <p:nvPr/>
        </p:nvGrpSpPr>
        <p:grpSpPr>
          <a:xfrm>
            <a:off x="3280723" y="783167"/>
            <a:ext cx="5630554" cy="1773756"/>
            <a:chOff x="3756123" y="1010060"/>
            <a:chExt cx="4098308" cy="1291063"/>
          </a:xfrm>
        </p:grpSpPr>
        <p:pic>
          <p:nvPicPr>
            <p:cNvPr id="2" name="Picture 1">
              <a:extLst>
                <a:ext uri="{FF2B5EF4-FFF2-40B4-BE49-F238E27FC236}">
                  <a16:creationId xmlns:a16="http://schemas.microsoft.com/office/drawing/2014/main" id="{5E3B9F5A-EC86-D1E7-E8BA-E66C382A029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56123" y="1025772"/>
              <a:ext cx="2511043" cy="1255521"/>
            </a:xfrm>
            <a:prstGeom prst="rect">
              <a:avLst/>
            </a:prstGeom>
          </p:spPr>
        </p:pic>
        <p:grpSp>
          <p:nvGrpSpPr>
            <p:cNvPr id="3" name="Group 2">
              <a:extLst>
                <a:ext uri="{FF2B5EF4-FFF2-40B4-BE49-F238E27FC236}">
                  <a16:creationId xmlns:a16="http://schemas.microsoft.com/office/drawing/2014/main" id="{A1D6C0EE-B14F-C699-693A-E8E75C22A355}"/>
                </a:ext>
              </a:extLst>
            </p:cNvPr>
            <p:cNvGrpSpPr/>
            <p:nvPr/>
          </p:nvGrpSpPr>
          <p:grpSpPr>
            <a:xfrm>
              <a:off x="6563366" y="1010060"/>
              <a:ext cx="1291065" cy="1291063"/>
              <a:chOff x="3726482" y="3206233"/>
              <a:chExt cx="1013900" cy="1013899"/>
            </a:xfrm>
          </p:grpSpPr>
          <p:pic>
            <p:nvPicPr>
              <p:cNvPr id="4" name="Image" descr="Image">
                <a:extLst>
                  <a:ext uri="{FF2B5EF4-FFF2-40B4-BE49-F238E27FC236}">
                    <a16:creationId xmlns:a16="http://schemas.microsoft.com/office/drawing/2014/main" id="{FBA72D78-4C08-FC26-3EBD-3B92610D7ECD}"/>
                  </a:ext>
                </a:extLst>
              </p:cNvPr>
              <p:cNvPicPr>
                <a:picLocks noChangeAspect="1"/>
              </p:cNvPicPr>
              <p:nvPr/>
            </p:nvPicPr>
            <p:blipFill>
              <a:blip r:embed="rId3"/>
              <a:stretch>
                <a:fillRect/>
              </a:stretch>
            </p:blipFill>
            <p:spPr>
              <a:xfrm>
                <a:off x="3726482" y="3206233"/>
                <a:ext cx="1013900" cy="1013899"/>
              </a:xfrm>
              <a:prstGeom prst="rect">
                <a:avLst/>
              </a:prstGeom>
              <a:ln w="12700" cap="flat">
                <a:noFill/>
                <a:miter lim="400000"/>
              </a:ln>
              <a:effectLst/>
            </p:spPr>
          </p:pic>
          <p:pic>
            <p:nvPicPr>
              <p:cNvPr id="5" name="FDOT_COMPASS.png" descr="FDOT_COMPASS.png">
                <a:extLst>
                  <a:ext uri="{FF2B5EF4-FFF2-40B4-BE49-F238E27FC236}">
                    <a16:creationId xmlns:a16="http://schemas.microsoft.com/office/drawing/2014/main" id="{F9BDD479-441C-AB37-E212-A9F2BE020837}"/>
                  </a:ext>
                </a:extLst>
              </p:cNvPr>
              <p:cNvPicPr>
                <a:picLocks noChangeAspect="1"/>
              </p:cNvPicPr>
              <p:nvPr/>
            </p:nvPicPr>
            <p:blipFill>
              <a:blip r:embed="rId4"/>
              <a:stretch>
                <a:fillRect/>
              </a:stretch>
            </p:blipFill>
            <p:spPr>
              <a:xfrm>
                <a:off x="3776664" y="3236459"/>
                <a:ext cx="914400" cy="914400"/>
              </a:xfrm>
              <a:prstGeom prst="rect">
                <a:avLst/>
              </a:prstGeom>
              <a:ln w="12700" cap="flat">
                <a:noFill/>
                <a:miter lim="400000"/>
              </a:ln>
              <a:effectLst/>
            </p:spPr>
          </p:pic>
        </p:grpSp>
      </p:grpSp>
    </p:spTree>
    <p:extLst>
      <p:ext uri="{BB962C8B-B14F-4D97-AF65-F5344CB8AC3E}">
        <p14:creationId xmlns:p14="http://schemas.microsoft.com/office/powerpoint/2010/main" val="1252995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a:extLst>
              <a:ext uri="{FF2B5EF4-FFF2-40B4-BE49-F238E27FC236}">
                <a16:creationId xmlns:a16="http://schemas.microsoft.com/office/drawing/2014/main" id="{10A23449-6507-4572-BE10-0D6C35E7BA87}"/>
              </a:ext>
            </a:extLst>
          </p:cNvPr>
          <p:cNvSpPr txBox="1"/>
          <p:nvPr/>
        </p:nvSpPr>
        <p:spPr>
          <a:xfrm>
            <a:off x="124835" y="3072019"/>
            <a:ext cx="2836409" cy="523220"/>
          </a:xfrm>
          <a:prstGeom prst="rect">
            <a:avLst/>
          </a:prstGeom>
          <a:noFill/>
        </p:spPr>
        <p:txBody>
          <a:bodyPr wrap="square" rtlCol="0">
            <a:spAutoFit/>
          </a:bodyPr>
          <a:lstStyle/>
          <a:p>
            <a:pPr algn="ctr"/>
            <a:r>
              <a:rPr lang="en-US" altLang="ko-KR" sz="2800" b="1" dirty="0">
                <a:solidFill>
                  <a:schemeClr val="bg1"/>
                </a:solidFill>
                <a:cs typeface="Arial" panose="020B0604020202020204" pitchFamily="34" charset="0"/>
              </a:rPr>
              <a:t>AGENDA</a:t>
            </a:r>
            <a:endParaRPr lang="ko-KR" altLang="en-US" sz="2800" b="1" dirty="0">
              <a:solidFill>
                <a:schemeClr val="bg1"/>
              </a:solidFill>
              <a:cs typeface="Arial" panose="020B0604020202020204" pitchFamily="34" charset="0"/>
            </a:endParaRPr>
          </a:p>
        </p:txBody>
      </p:sp>
      <p:sp>
        <p:nvSpPr>
          <p:cNvPr id="46" name="타원 45">
            <a:extLst>
              <a:ext uri="{FF2B5EF4-FFF2-40B4-BE49-F238E27FC236}">
                <a16:creationId xmlns:a16="http://schemas.microsoft.com/office/drawing/2014/main" id="{9E96DB61-83F8-4F14-9B9B-7DAAF4818762}"/>
              </a:ext>
            </a:extLst>
          </p:cNvPr>
          <p:cNvSpPr/>
          <p:nvPr/>
        </p:nvSpPr>
        <p:spPr>
          <a:xfrm>
            <a:off x="3516768" y="2351496"/>
            <a:ext cx="898591" cy="898591"/>
          </a:xfrm>
          <a:prstGeom prst="ellipse">
            <a:avLst/>
          </a:prstGeom>
          <a:solidFill>
            <a:srgbClr val="C00000"/>
          </a:solidFill>
          <a:ln w="57150" cap="flat">
            <a:noFill/>
            <a:prstDash val="solid"/>
            <a:miter/>
          </a:ln>
        </p:spPr>
        <p:txBody>
          <a:bodyPr rtlCol="0" anchor="ctr"/>
          <a:lstStyle/>
          <a:p>
            <a:pPr algn="l"/>
            <a:endParaRPr lang="ko-KR" altLang="en-US"/>
          </a:p>
        </p:txBody>
      </p:sp>
      <p:sp>
        <p:nvSpPr>
          <p:cNvPr id="47" name="타원 46">
            <a:extLst>
              <a:ext uri="{FF2B5EF4-FFF2-40B4-BE49-F238E27FC236}">
                <a16:creationId xmlns:a16="http://schemas.microsoft.com/office/drawing/2014/main" id="{251D62A8-F628-4463-81CE-5B93E1CEE72E}"/>
              </a:ext>
            </a:extLst>
          </p:cNvPr>
          <p:cNvSpPr/>
          <p:nvPr/>
        </p:nvSpPr>
        <p:spPr>
          <a:xfrm>
            <a:off x="7744499" y="2341557"/>
            <a:ext cx="898591" cy="898591"/>
          </a:xfrm>
          <a:prstGeom prst="ellipse">
            <a:avLst/>
          </a:prstGeom>
          <a:solidFill>
            <a:srgbClr val="C00000"/>
          </a:solidFill>
          <a:ln w="57150" cap="flat">
            <a:noFill/>
            <a:prstDash val="solid"/>
            <a:miter/>
          </a:ln>
        </p:spPr>
        <p:txBody>
          <a:bodyPr rtlCol="0" anchor="ctr"/>
          <a:lstStyle/>
          <a:p>
            <a:pPr algn="l"/>
            <a:endParaRPr lang="ko-KR" altLang="en-US"/>
          </a:p>
        </p:txBody>
      </p:sp>
      <p:grpSp>
        <p:nvGrpSpPr>
          <p:cNvPr id="48" name="그룹 47">
            <a:extLst>
              <a:ext uri="{FF2B5EF4-FFF2-40B4-BE49-F238E27FC236}">
                <a16:creationId xmlns:a16="http://schemas.microsoft.com/office/drawing/2014/main" id="{B60689CA-7AC9-4B46-BD59-EAE22C68FCCB}"/>
              </a:ext>
            </a:extLst>
          </p:cNvPr>
          <p:cNvGrpSpPr/>
          <p:nvPr/>
        </p:nvGrpSpPr>
        <p:grpSpPr>
          <a:xfrm>
            <a:off x="3836184" y="2613407"/>
            <a:ext cx="327164" cy="326763"/>
            <a:chOff x="2090919" y="902017"/>
            <a:chExt cx="388715" cy="388239"/>
          </a:xfrm>
          <a:solidFill>
            <a:schemeClr val="bg1"/>
          </a:solidFill>
        </p:grpSpPr>
        <p:sp>
          <p:nvSpPr>
            <p:cNvPr id="49" name="자유형: 도형 48">
              <a:extLst>
                <a:ext uri="{FF2B5EF4-FFF2-40B4-BE49-F238E27FC236}">
                  <a16:creationId xmlns:a16="http://schemas.microsoft.com/office/drawing/2014/main" id="{0259A3D6-CD2C-4D48-B51C-FE96FDA49F95}"/>
                </a:ext>
              </a:extLst>
            </p:cNvPr>
            <p:cNvSpPr/>
            <p:nvPr/>
          </p:nvSpPr>
          <p:spPr>
            <a:xfrm>
              <a:off x="2412959" y="991314"/>
              <a:ext cx="66675" cy="66675"/>
            </a:xfrm>
            <a:custGeom>
              <a:avLst/>
              <a:gdLst>
                <a:gd name="connsiteX0" fmla="*/ 62198 w 66675"/>
                <a:gd name="connsiteY0" fmla="*/ 26146 h 66675"/>
                <a:gd name="connsiteX1" fmla="*/ 46482 w 66675"/>
                <a:gd name="connsiteY1" fmla="*/ 10430 h 66675"/>
                <a:gd name="connsiteX2" fmla="*/ 30766 w 66675"/>
                <a:gd name="connsiteY2" fmla="*/ 10430 h 66675"/>
                <a:gd name="connsiteX3" fmla="*/ 7144 w 66675"/>
                <a:gd name="connsiteY3" fmla="*/ 34052 h 66675"/>
                <a:gd name="connsiteX4" fmla="*/ 38671 w 66675"/>
                <a:gd name="connsiteY4" fmla="*/ 65580 h 66675"/>
                <a:gd name="connsiteX5" fmla="*/ 62293 w 66675"/>
                <a:gd name="connsiteY5" fmla="*/ 41958 h 66675"/>
                <a:gd name="connsiteX6" fmla="*/ 62198 w 66675"/>
                <a:gd name="connsiteY6" fmla="*/ 26146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675" h="66675">
                  <a:moveTo>
                    <a:pt x="62198" y="26146"/>
                  </a:moveTo>
                  <a:lnTo>
                    <a:pt x="46482" y="10430"/>
                  </a:lnTo>
                  <a:cubicBezTo>
                    <a:pt x="42100" y="6048"/>
                    <a:pt x="35052" y="6048"/>
                    <a:pt x="30766" y="10430"/>
                  </a:cubicBezTo>
                  <a:lnTo>
                    <a:pt x="7144" y="34052"/>
                  </a:lnTo>
                  <a:lnTo>
                    <a:pt x="38671" y="65580"/>
                  </a:lnTo>
                  <a:lnTo>
                    <a:pt x="62293" y="41958"/>
                  </a:lnTo>
                  <a:cubicBezTo>
                    <a:pt x="66580" y="37481"/>
                    <a:pt x="66580" y="30432"/>
                    <a:pt x="62198" y="26146"/>
                  </a:cubicBezTo>
                  <a:close/>
                </a:path>
              </a:pathLst>
            </a:custGeom>
            <a:grpFill/>
            <a:ln w="9525" cap="flat">
              <a:noFill/>
              <a:prstDash val="solid"/>
              <a:miter/>
            </a:ln>
          </p:spPr>
          <p:txBody>
            <a:bodyPr rtlCol="0" anchor="ctr"/>
            <a:lstStyle/>
            <a:p>
              <a:endParaRPr lang="ko-KR" altLang="en-US"/>
            </a:p>
          </p:txBody>
        </p:sp>
        <p:sp>
          <p:nvSpPr>
            <p:cNvPr id="50" name="자유형: 도형 49">
              <a:extLst>
                <a:ext uri="{FF2B5EF4-FFF2-40B4-BE49-F238E27FC236}">
                  <a16:creationId xmlns:a16="http://schemas.microsoft.com/office/drawing/2014/main" id="{E84BAEEB-B3AC-4AC6-91B9-8B6CE021D8E8}"/>
                </a:ext>
              </a:extLst>
            </p:cNvPr>
            <p:cNvSpPr/>
            <p:nvPr/>
          </p:nvSpPr>
          <p:spPr>
            <a:xfrm>
              <a:off x="2331893" y="1034034"/>
              <a:ext cx="104775" cy="104775"/>
            </a:xfrm>
            <a:custGeom>
              <a:avLst/>
              <a:gdLst>
                <a:gd name="connsiteX0" fmla="*/ 19725 w 104775"/>
                <a:gd name="connsiteY0" fmla="*/ 59531 h 104775"/>
                <a:gd name="connsiteX1" fmla="*/ 7438 w 104775"/>
                <a:gd name="connsiteY1" fmla="*/ 96488 h 104775"/>
                <a:gd name="connsiteX2" fmla="*/ 8771 w 104775"/>
                <a:gd name="connsiteY2" fmla="*/ 102108 h 104775"/>
                <a:gd name="connsiteX3" fmla="*/ 14391 w 104775"/>
                <a:gd name="connsiteY3" fmla="*/ 103442 h 104775"/>
                <a:gd name="connsiteX4" fmla="*/ 51348 w 104775"/>
                <a:gd name="connsiteY4" fmla="*/ 91154 h 104775"/>
                <a:gd name="connsiteX5" fmla="*/ 104021 w 104775"/>
                <a:gd name="connsiteY5" fmla="*/ 38672 h 104775"/>
                <a:gd name="connsiteX6" fmla="*/ 72494 w 104775"/>
                <a:gd name="connsiteY6" fmla="*/ 7144 h 104775"/>
                <a:gd name="connsiteX7" fmla="*/ 19725 w 104775"/>
                <a:gd name="connsiteY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775" h="104775">
                  <a:moveTo>
                    <a:pt x="19725" y="59531"/>
                  </a:moveTo>
                  <a:lnTo>
                    <a:pt x="7438" y="96488"/>
                  </a:lnTo>
                  <a:cubicBezTo>
                    <a:pt x="6771" y="98488"/>
                    <a:pt x="7247" y="100584"/>
                    <a:pt x="8771" y="102108"/>
                  </a:cubicBezTo>
                  <a:cubicBezTo>
                    <a:pt x="10200" y="103537"/>
                    <a:pt x="12391" y="104108"/>
                    <a:pt x="14391" y="103442"/>
                  </a:cubicBezTo>
                  <a:lnTo>
                    <a:pt x="51348" y="91154"/>
                  </a:lnTo>
                  <a:lnTo>
                    <a:pt x="104021" y="38672"/>
                  </a:lnTo>
                  <a:lnTo>
                    <a:pt x="72494" y="7144"/>
                  </a:lnTo>
                  <a:lnTo>
                    <a:pt x="19725" y="59531"/>
                  </a:lnTo>
                  <a:close/>
                </a:path>
              </a:pathLst>
            </a:custGeom>
            <a:grpFill/>
            <a:ln w="9525" cap="flat">
              <a:noFill/>
              <a:prstDash val="solid"/>
              <a:miter/>
            </a:ln>
          </p:spPr>
          <p:txBody>
            <a:bodyPr rtlCol="0" anchor="ctr"/>
            <a:lstStyle/>
            <a:p>
              <a:endParaRPr lang="ko-KR" altLang="en-US"/>
            </a:p>
          </p:txBody>
        </p:sp>
        <p:sp>
          <p:nvSpPr>
            <p:cNvPr id="51" name="자유형: 도형 50">
              <a:extLst>
                <a:ext uri="{FF2B5EF4-FFF2-40B4-BE49-F238E27FC236}">
                  <a16:creationId xmlns:a16="http://schemas.microsoft.com/office/drawing/2014/main" id="{D926B992-9764-4D31-8453-75BF9FEF9658}"/>
                </a:ext>
              </a:extLst>
            </p:cNvPr>
            <p:cNvSpPr/>
            <p:nvPr/>
          </p:nvSpPr>
          <p:spPr>
            <a:xfrm>
              <a:off x="2090919" y="947356"/>
              <a:ext cx="257175" cy="342900"/>
            </a:xfrm>
            <a:custGeom>
              <a:avLst/>
              <a:gdLst>
                <a:gd name="connsiteX0" fmla="*/ 29432 w 257175"/>
                <a:gd name="connsiteY0" fmla="*/ 308705 h 342900"/>
                <a:gd name="connsiteX1" fmla="*/ 29432 w 257175"/>
                <a:gd name="connsiteY1" fmla="*/ 7144 h 342900"/>
                <a:gd name="connsiteX2" fmla="*/ 18288 w 257175"/>
                <a:gd name="connsiteY2" fmla="*/ 7144 h 342900"/>
                <a:gd name="connsiteX3" fmla="*/ 7144 w 257175"/>
                <a:gd name="connsiteY3" fmla="*/ 18288 h 342900"/>
                <a:gd name="connsiteX4" fmla="*/ 7144 w 257175"/>
                <a:gd name="connsiteY4" fmla="*/ 331089 h 342900"/>
                <a:gd name="connsiteX5" fmla="*/ 18288 w 257175"/>
                <a:gd name="connsiteY5" fmla="*/ 342233 h 342900"/>
                <a:gd name="connsiteX6" fmla="*/ 241935 w 257175"/>
                <a:gd name="connsiteY6" fmla="*/ 342233 h 342900"/>
                <a:gd name="connsiteX7" fmla="*/ 253079 w 257175"/>
                <a:gd name="connsiteY7" fmla="*/ 331089 h 342900"/>
                <a:gd name="connsiteX8" fmla="*/ 253079 w 257175"/>
                <a:gd name="connsiteY8" fmla="*/ 319945 h 342900"/>
                <a:gd name="connsiteX9" fmla="*/ 40577 w 257175"/>
                <a:gd name="connsiteY9" fmla="*/ 319945 h 342900"/>
                <a:gd name="connsiteX10" fmla="*/ 29432 w 257175"/>
                <a:gd name="connsiteY10" fmla="*/ 30870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175" h="342900">
                  <a:moveTo>
                    <a:pt x="29432" y="308705"/>
                  </a:moveTo>
                  <a:lnTo>
                    <a:pt x="29432" y="7144"/>
                  </a:lnTo>
                  <a:lnTo>
                    <a:pt x="18288" y="7144"/>
                  </a:lnTo>
                  <a:cubicBezTo>
                    <a:pt x="12097" y="7144"/>
                    <a:pt x="7144" y="12097"/>
                    <a:pt x="7144" y="18288"/>
                  </a:cubicBezTo>
                  <a:lnTo>
                    <a:pt x="7144" y="331089"/>
                  </a:lnTo>
                  <a:cubicBezTo>
                    <a:pt x="7144" y="337280"/>
                    <a:pt x="12097" y="342233"/>
                    <a:pt x="18288" y="342233"/>
                  </a:cubicBezTo>
                  <a:lnTo>
                    <a:pt x="241935" y="342233"/>
                  </a:lnTo>
                  <a:cubicBezTo>
                    <a:pt x="248126" y="342233"/>
                    <a:pt x="253079" y="337280"/>
                    <a:pt x="253079" y="331089"/>
                  </a:cubicBezTo>
                  <a:lnTo>
                    <a:pt x="253079" y="319945"/>
                  </a:lnTo>
                  <a:lnTo>
                    <a:pt x="40577" y="319945"/>
                  </a:lnTo>
                  <a:cubicBezTo>
                    <a:pt x="34385" y="319850"/>
                    <a:pt x="29432" y="314897"/>
                    <a:pt x="29432" y="308705"/>
                  </a:cubicBezTo>
                  <a:close/>
                </a:path>
              </a:pathLst>
            </a:custGeom>
            <a:grpFill/>
            <a:ln w="9525" cap="flat">
              <a:noFill/>
              <a:prstDash val="solid"/>
              <a:miter/>
            </a:ln>
          </p:spPr>
          <p:txBody>
            <a:bodyPr rtlCol="0" anchor="ctr"/>
            <a:lstStyle/>
            <a:p>
              <a:endParaRPr lang="ko-KR" altLang="en-US"/>
            </a:p>
          </p:txBody>
        </p:sp>
        <p:sp>
          <p:nvSpPr>
            <p:cNvPr id="52" name="자유형: 도형 51">
              <a:extLst>
                <a:ext uri="{FF2B5EF4-FFF2-40B4-BE49-F238E27FC236}">
                  <a16:creationId xmlns:a16="http://schemas.microsoft.com/office/drawing/2014/main" id="{74F1EA0E-0149-4769-A3B1-7D222AAD6B5D}"/>
                </a:ext>
              </a:extLst>
            </p:cNvPr>
            <p:cNvSpPr/>
            <p:nvPr/>
          </p:nvSpPr>
          <p:spPr>
            <a:xfrm>
              <a:off x="2225317" y="969645"/>
              <a:ext cx="28575" cy="28575"/>
            </a:xfrm>
            <a:custGeom>
              <a:avLst/>
              <a:gdLst>
                <a:gd name="connsiteX0" fmla="*/ 18288 w 28575"/>
                <a:gd name="connsiteY0" fmla="*/ 7144 h 28575"/>
                <a:gd name="connsiteX1" fmla="*/ 7144 w 28575"/>
                <a:gd name="connsiteY1" fmla="*/ 18288 h 28575"/>
                <a:gd name="connsiteX2" fmla="*/ 18288 w 28575"/>
                <a:gd name="connsiteY2" fmla="*/ 29432 h 28575"/>
                <a:gd name="connsiteX3" fmla="*/ 29432 w 28575"/>
                <a:gd name="connsiteY3" fmla="*/ 18288 h 28575"/>
                <a:gd name="connsiteX4" fmla="*/ 18288 w 28575"/>
                <a:gd name="connsiteY4" fmla="*/ 714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8288" y="7144"/>
                  </a:moveTo>
                  <a:cubicBezTo>
                    <a:pt x="12097" y="7144"/>
                    <a:pt x="7144" y="12097"/>
                    <a:pt x="7144" y="18288"/>
                  </a:cubicBezTo>
                  <a:cubicBezTo>
                    <a:pt x="7144" y="24479"/>
                    <a:pt x="12097" y="29432"/>
                    <a:pt x="18288" y="29432"/>
                  </a:cubicBezTo>
                  <a:cubicBezTo>
                    <a:pt x="24479" y="29432"/>
                    <a:pt x="29432" y="24479"/>
                    <a:pt x="29432" y="18288"/>
                  </a:cubicBezTo>
                  <a:cubicBezTo>
                    <a:pt x="29432" y="12097"/>
                    <a:pt x="24479" y="7144"/>
                    <a:pt x="18288" y="7144"/>
                  </a:cubicBezTo>
                  <a:close/>
                </a:path>
              </a:pathLst>
            </a:custGeom>
            <a:grpFill/>
            <a:ln w="9525" cap="flat">
              <a:noFill/>
              <a:prstDash val="solid"/>
              <a:miter/>
            </a:ln>
          </p:spPr>
          <p:txBody>
            <a:bodyPr rtlCol="0" anchor="ctr"/>
            <a:lstStyle/>
            <a:p>
              <a:endParaRPr lang="ko-KR" altLang="en-US"/>
            </a:p>
          </p:txBody>
        </p:sp>
        <p:sp>
          <p:nvSpPr>
            <p:cNvPr id="53" name="자유형: 도형 52">
              <a:extLst>
                <a:ext uri="{FF2B5EF4-FFF2-40B4-BE49-F238E27FC236}">
                  <a16:creationId xmlns:a16="http://schemas.microsoft.com/office/drawing/2014/main" id="{54026972-5530-4E5A-8B33-62CA3B4F71D0}"/>
                </a:ext>
              </a:extLst>
            </p:cNvPr>
            <p:cNvSpPr/>
            <p:nvPr/>
          </p:nvSpPr>
          <p:spPr>
            <a:xfrm>
              <a:off x="2203028" y="1036510"/>
              <a:ext cx="76200" cy="57150"/>
            </a:xfrm>
            <a:custGeom>
              <a:avLst/>
              <a:gdLst>
                <a:gd name="connsiteX0" fmla="*/ 40576 w 76200"/>
                <a:gd name="connsiteY0" fmla="*/ 7144 h 57150"/>
                <a:gd name="connsiteX1" fmla="*/ 7144 w 76200"/>
                <a:gd name="connsiteY1" fmla="*/ 40577 h 57150"/>
                <a:gd name="connsiteX2" fmla="*/ 7144 w 76200"/>
                <a:gd name="connsiteY2" fmla="*/ 51721 h 57150"/>
                <a:gd name="connsiteX3" fmla="*/ 74009 w 76200"/>
                <a:gd name="connsiteY3" fmla="*/ 51721 h 57150"/>
                <a:gd name="connsiteX4" fmla="*/ 74009 w 76200"/>
                <a:gd name="connsiteY4" fmla="*/ 40577 h 57150"/>
                <a:gd name="connsiteX5" fmla="*/ 40576 w 76200"/>
                <a:gd name="connsiteY5" fmla="*/ 714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00" h="57150">
                  <a:moveTo>
                    <a:pt x="40576" y="7144"/>
                  </a:moveTo>
                  <a:cubicBezTo>
                    <a:pt x="22098" y="7144"/>
                    <a:pt x="7144" y="22098"/>
                    <a:pt x="7144" y="40577"/>
                  </a:cubicBezTo>
                  <a:lnTo>
                    <a:pt x="7144" y="51721"/>
                  </a:lnTo>
                  <a:lnTo>
                    <a:pt x="74009" y="51721"/>
                  </a:lnTo>
                  <a:lnTo>
                    <a:pt x="74009" y="40577"/>
                  </a:lnTo>
                  <a:cubicBezTo>
                    <a:pt x="74009" y="22098"/>
                    <a:pt x="59055" y="7144"/>
                    <a:pt x="40576" y="7144"/>
                  </a:cubicBezTo>
                  <a:close/>
                </a:path>
              </a:pathLst>
            </a:custGeom>
            <a:grpFill/>
            <a:ln w="9525" cap="flat">
              <a:noFill/>
              <a:prstDash val="solid"/>
              <a:miter/>
            </a:ln>
          </p:spPr>
          <p:txBody>
            <a:bodyPr rtlCol="0" anchor="ctr"/>
            <a:lstStyle/>
            <a:p>
              <a:endParaRPr lang="ko-KR" altLang="en-US"/>
            </a:p>
          </p:txBody>
        </p:sp>
        <p:sp>
          <p:nvSpPr>
            <p:cNvPr id="54" name="자유형: 도형 53">
              <a:extLst>
                <a:ext uri="{FF2B5EF4-FFF2-40B4-BE49-F238E27FC236}">
                  <a16:creationId xmlns:a16="http://schemas.microsoft.com/office/drawing/2014/main" id="{1B7067C7-2929-4076-9542-05A7489FD021}"/>
                </a:ext>
              </a:extLst>
            </p:cNvPr>
            <p:cNvSpPr/>
            <p:nvPr/>
          </p:nvSpPr>
          <p:spPr>
            <a:xfrm>
              <a:off x="2135496" y="902017"/>
              <a:ext cx="257175" cy="342900"/>
            </a:xfrm>
            <a:custGeom>
              <a:avLst/>
              <a:gdLst>
                <a:gd name="connsiteX0" fmla="*/ 189357 w 257175"/>
                <a:gd name="connsiteY0" fmla="*/ 249936 h 342900"/>
                <a:gd name="connsiteX1" fmla="*/ 182594 w 257175"/>
                <a:gd name="connsiteY1" fmla="*/ 221551 h 342900"/>
                <a:gd name="connsiteX2" fmla="*/ 196596 w 257175"/>
                <a:gd name="connsiteY2" fmla="*/ 179642 h 342900"/>
                <a:gd name="connsiteX3" fmla="*/ 252984 w 257175"/>
                <a:gd name="connsiteY3" fmla="*/ 123254 h 342900"/>
                <a:gd name="connsiteX4" fmla="*/ 252984 w 257175"/>
                <a:gd name="connsiteY4" fmla="*/ 97155 h 342900"/>
                <a:gd name="connsiteX5" fmla="*/ 174974 w 257175"/>
                <a:gd name="connsiteY5" fmla="*/ 97155 h 342900"/>
                <a:gd name="connsiteX6" fmla="*/ 163830 w 257175"/>
                <a:gd name="connsiteY6" fmla="*/ 86011 h 342900"/>
                <a:gd name="connsiteX7" fmla="*/ 163830 w 257175"/>
                <a:gd name="connsiteY7" fmla="*/ 7144 h 342900"/>
                <a:gd name="connsiteX8" fmla="*/ 18288 w 257175"/>
                <a:gd name="connsiteY8" fmla="*/ 7144 h 342900"/>
                <a:gd name="connsiteX9" fmla="*/ 7144 w 257175"/>
                <a:gd name="connsiteY9" fmla="*/ 18288 h 342900"/>
                <a:gd name="connsiteX10" fmla="*/ 7144 w 257175"/>
                <a:gd name="connsiteY10" fmla="*/ 331851 h 342900"/>
                <a:gd name="connsiteX11" fmla="*/ 18288 w 257175"/>
                <a:gd name="connsiteY11" fmla="*/ 342995 h 342900"/>
                <a:gd name="connsiteX12" fmla="*/ 241935 w 257175"/>
                <a:gd name="connsiteY12" fmla="*/ 342995 h 342900"/>
                <a:gd name="connsiteX13" fmla="*/ 253079 w 257175"/>
                <a:gd name="connsiteY13" fmla="*/ 331851 h 342900"/>
                <a:gd name="connsiteX14" fmla="*/ 253079 w 257175"/>
                <a:gd name="connsiteY14" fmla="*/ 244793 h 342900"/>
                <a:gd name="connsiteX15" fmla="*/ 214408 w 257175"/>
                <a:gd name="connsiteY15" fmla="*/ 257747 h 342900"/>
                <a:gd name="connsiteX16" fmla="*/ 189357 w 257175"/>
                <a:gd name="connsiteY16" fmla="*/ 249936 h 342900"/>
                <a:gd name="connsiteX17" fmla="*/ 152686 w 257175"/>
                <a:gd name="connsiteY17" fmla="*/ 297656 h 342900"/>
                <a:gd name="connsiteX18" fmla="*/ 63532 w 257175"/>
                <a:gd name="connsiteY18" fmla="*/ 297656 h 342900"/>
                <a:gd name="connsiteX19" fmla="*/ 52388 w 257175"/>
                <a:gd name="connsiteY19" fmla="*/ 286512 h 342900"/>
                <a:gd name="connsiteX20" fmla="*/ 63532 w 257175"/>
                <a:gd name="connsiteY20" fmla="*/ 275368 h 342900"/>
                <a:gd name="connsiteX21" fmla="*/ 152686 w 257175"/>
                <a:gd name="connsiteY21" fmla="*/ 275368 h 342900"/>
                <a:gd name="connsiteX22" fmla="*/ 163830 w 257175"/>
                <a:gd name="connsiteY22" fmla="*/ 286512 h 342900"/>
                <a:gd name="connsiteX23" fmla="*/ 152686 w 257175"/>
                <a:gd name="connsiteY23" fmla="*/ 297656 h 342900"/>
                <a:gd name="connsiteX24" fmla="*/ 152686 w 257175"/>
                <a:gd name="connsiteY24" fmla="*/ 253079 h 342900"/>
                <a:gd name="connsiteX25" fmla="*/ 63532 w 257175"/>
                <a:gd name="connsiteY25" fmla="*/ 253079 h 342900"/>
                <a:gd name="connsiteX26" fmla="*/ 52388 w 257175"/>
                <a:gd name="connsiteY26" fmla="*/ 241935 h 342900"/>
                <a:gd name="connsiteX27" fmla="*/ 63532 w 257175"/>
                <a:gd name="connsiteY27" fmla="*/ 230791 h 342900"/>
                <a:gd name="connsiteX28" fmla="*/ 152686 w 257175"/>
                <a:gd name="connsiteY28" fmla="*/ 230791 h 342900"/>
                <a:gd name="connsiteX29" fmla="*/ 163830 w 257175"/>
                <a:gd name="connsiteY29" fmla="*/ 241935 h 342900"/>
                <a:gd name="connsiteX30" fmla="*/ 152686 w 257175"/>
                <a:gd name="connsiteY30" fmla="*/ 253079 h 342900"/>
                <a:gd name="connsiteX31" fmla="*/ 163830 w 257175"/>
                <a:gd name="connsiteY31" fmla="*/ 197358 h 342900"/>
                <a:gd name="connsiteX32" fmla="*/ 152686 w 257175"/>
                <a:gd name="connsiteY32" fmla="*/ 208502 h 342900"/>
                <a:gd name="connsiteX33" fmla="*/ 63532 w 257175"/>
                <a:gd name="connsiteY33" fmla="*/ 208502 h 342900"/>
                <a:gd name="connsiteX34" fmla="*/ 52388 w 257175"/>
                <a:gd name="connsiteY34" fmla="*/ 197358 h 342900"/>
                <a:gd name="connsiteX35" fmla="*/ 52388 w 257175"/>
                <a:gd name="connsiteY35" fmla="*/ 175070 h 342900"/>
                <a:gd name="connsiteX36" fmla="*/ 108109 w 257175"/>
                <a:gd name="connsiteY36" fmla="*/ 119348 h 342900"/>
                <a:gd name="connsiteX37" fmla="*/ 74676 w 257175"/>
                <a:gd name="connsiteY37" fmla="*/ 85916 h 342900"/>
                <a:gd name="connsiteX38" fmla="*/ 108109 w 257175"/>
                <a:gd name="connsiteY38" fmla="*/ 52483 h 342900"/>
                <a:gd name="connsiteX39" fmla="*/ 141542 w 257175"/>
                <a:gd name="connsiteY39" fmla="*/ 85916 h 342900"/>
                <a:gd name="connsiteX40" fmla="*/ 108109 w 257175"/>
                <a:gd name="connsiteY40" fmla="*/ 119348 h 342900"/>
                <a:gd name="connsiteX41" fmla="*/ 163830 w 257175"/>
                <a:gd name="connsiteY41" fmla="*/ 175070 h 342900"/>
                <a:gd name="connsiteX42" fmla="*/ 163830 w 257175"/>
                <a:gd name="connsiteY42" fmla="*/ 197358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57175" h="342900">
                  <a:moveTo>
                    <a:pt x="189357" y="249936"/>
                  </a:moveTo>
                  <a:cubicBezTo>
                    <a:pt x="181832" y="242316"/>
                    <a:pt x="179260" y="231458"/>
                    <a:pt x="182594" y="221551"/>
                  </a:cubicBezTo>
                  <a:lnTo>
                    <a:pt x="196596" y="179642"/>
                  </a:lnTo>
                  <a:lnTo>
                    <a:pt x="252984" y="123254"/>
                  </a:lnTo>
                  <a:lnTo>
                    <a:pt x="252984" y="97155"/>
                  </a:lnTo>
                  <a:lnTo>
                    <a:pt x="174974" y="97155"/>
                  </a:lnTo>
                  <a:cubicBezTo>
                    <a:pt x="168783" y="97155"/>
                    <a:pt x="163830" y="92202"/>
                    <a:pt x="163830" y="86011"/>
                  </a:cubicBezTo>
                  <a:lnTo>
                    <a:pt x="163830" y="7144"/>
                  </a:lnTo>
                  <a:lnTo>
                    <a:pt x="18288" y="7144"/>
                  </a:lnTo>
                  <a:cubicBezTo>
                    <a:pt x="12097" y="7144"/>
                    <a:pt x="7144" y="12097"/>
                    <a:pt x="7144" y="18288"/>
                  </a:cubicBezTo>
                  <a:lnTo>
                    <a:pt x="7144" y="331851"/>
                  </a:lnTo>
                  <a:cubicBezTo>
                    <a:pt x="7144" y="338042"/>
                    <a:pt x="12097" y="342995"/>
                    <a:pt x="18288" y="342995"/>
                  </a:cubicBezTo>
                  <a:lnTo>
                    <a:pt x="241935" y="342995"/>
                  </a:lnTo>
                  <a:cubicBezTo>
                    <a:pt x="248126" y="342995"/>
                    <a:pt x="253079" y="338042"/>
                    <a:pt x="253079" y="331851"/>
                  </a:cubicBezTo>
                  <a:lnTo>
                    <a:pt x="253079" y="244793"/>
                  </a:lnTo>
                  <a:lnTo>
                    <a:pt x="214408" y="257747"/>
                  </a:lnTo>
                  <a:cubicBezTo>
                    <a:pt x="204597" y="258223"/>
                    <a:pt x="197263" y="257651"/>
                    <a:pt x="189357" y="249936"/>
                  </a:cubicBezTo>
                  <a:close/>
                  <a:moveTo>
                    <a:pt x="152686" y="297656"/>
                  </a:moveTo>
                  <a:lnTo>
                    <a:pt x="63532" y="297656"/>
                  </a:lnTo>
                  <a:cubicBezTo>
                    <a:pt x="57341" y="297656"/>
                    <a:pt x="52388" y="292703"/>
                    <a:pt x="52388" y="286512"/>
                  </a:cubicBezTo>
                  <a:cubicBezTo>
                    <a:pt x="52388" y="280321"/>
                    <a:pt x="57341" y="275368"/>
                    <a:pt x="63532" y="275368"/>
                  </a:cubicBezTo>
                  <a:lnTo>
                    <a:pt x="152686" y="275368"/>
                  </a:lnTo>
                  <a:cubicBezTo>
                    <a:pt x="158877" y="275368"/>
                    <a:pt x="163830" y="280321"/>
                    <a:pt x="163830" y="286512"/>
                  </a:cubicBezTo>
                  <a:cubicBezTo>
                    <a:pt x="163830" y="292608"/>
                    <a:pt x="158877" y="297656"/>
                    <a:pt x="152686" y="297656"/>
                  </a:cubicBezTo>
                  <a:close/>
                  <a:moveTo>
                    <a:pt x="152686" y="253079"/>
                  </a:moveTo>
                  <a:lnTo>
                    <a:pt x="63532" y="253079"/>
                  </a:lnTo>
                  <a:cubicBezTo>
                    <a:pt x="57341" y="253079"/>
                    <a:pt x="52388" y="248126"/>
                    <a:pt x="52388" y="241935"/>
                  </a:cubicBezTo>
                  <a:cubicBezTo>
                    <a:pt x="52388" y="235744"/>
                    <a:pt x="57341" y="230791"/>
                    <a:pt x="63532" y="230791"/>
                  </a:cubicBezTo>
                  <a:lnTo>
                    <a:pt x="152686" y="230791"/>
                  </a:lnTo>
                  <a:cubicBezTo>
                    <a:pt x="158877" y="230791"/>
                    <a:pt x="163830" y="235744"/>
                    <a:pt x="163830" y="241935"/>
                  </a:cubicBezTo>
                  <a:cubicBezTo>
                    <a:pt x="163830" y="248126"/>
                    <a:pt x="158877" y="253079"/>
                    <a:pt x="152686" y="253079"/>
                  </a:cubicBezTo>
                  <a:close/>
                  <a:moveTo>
                    <a:pt x="163830" y="197358"/>
                  </a:moveTo>
                  <a:cubicBezTo>
                    <a:pt x="163830" y="203549"/>
                    <a:pt x="158877" y="208502"/>
                    <a:pt x="152686" y="208502"/>
                  </a:cubicBezTo>
                  <a:lnTo>
                    <a:pt x="63532" y="208502"/>
                  </a:lnTo>
                  <a:cubicBezTo>
                    <a:pt x="57341" y="208502"/>
                    <a:pt x="52388" y="203549"/>
                    <a:pt x="52388" y="197358"/>
                  </a:cubicBezTo>
                  <a:lnTo>
                    <a:pt x="52388" y="175070"/>
                  </a:lnTo>
                  <a:cubicBezTo>
                    <a:pt x="52388" y="144304"/>
                    <a:pt x="77343" y="119348"/>
                    <a:pt x="108109" y="119348"/>
                  </a:cubicBezTo>
                  <a:cubicBezTo>
                    <a:pt x="89630" y="119348"/>
                    <a:pt x="74676" y="104394"/>
                    <a:pt x="74676" y="85916"/>
                  </a:cubicBezTo>
                  <a:cubicBezTo>
                    <a:pt x="74676" y="67437"/>
                    <a:pt x="89630" y="52483"/>
                    <a:pt x="108109" y="52483"/>
                  </a:cubicBezTo>
                  <a:cubicBezTo>
                    <a:pt x="126587" y="52483"/>
                    <a:pt x="141542" y="67437"/>
                    <a:pt x="141542" y="85916"/>
                  </a:cubicBezTo>
                  <a:cubicBezTo>
                    <a:pt x="141542" y="104394"/>
                    <a:pt x="126587" y="119348"/>
                    <a:pt x="108109" y="119348"/>
                  </a:cubicBezTo>
                  <a:cubicBezTo>
                    <a:pt x="138875" y="119348"/>
                    <a:pt x="163830" y="144304"/>
                    <a:pt x="163830" y="175070"/>
                  </a:cubicBezTo>
                  <a:lnTo>
                    <a:pt x="163830" y="197358"/>
                  </a:lnTo>
                  <a:close/>
                </a:path>
              </a:pathLst>
            </a:custGeom>
            <a:grpFill/>
            <a:ln w="9525" cap="flat">
              <a:noFill/>
              <a:prstDash val="solid"/>
              <a:miter/>
            </a:ln>
          </p:spPr>
          <p:txBody>
            <a:bodyPr rtlCol="0" anchor="ctr"/>
            <a:lstStyle/>
            <a:p>
              <a:endParaRPr lang="ko-KR" altLang="en-US"/>
            </a:p>
          </p:txBody>
        </p:sp>
        <p:sp>
          <p:nvSpPr>
            <p:cNvPr id="55" name="자유형: 도형 54">
              <a:extLst>
                <a:ext uri="{FF2B5EF4-FFF2-40B4-BE49-F238E27FC236}">
                  <a16:creationId xmlns:a16="http://schemas.microsoft.com/office/drawing/2014/main" id="{793E5775-823A-4BE4-92E6-D232C2CA12D9}"/>
                </a:ext>
              </a:extLst>
            </p:cNvPr>
            <p:cNvSpPr/>
            <p:nvPr/>
          </p:nvSpPr>
          <p:spPr>
            <a:xfrm>
              <a:off x="2314471" y="902017"/>
              <a:ext cx="76200" cy="76200"/>
            </a:xfrm>
            <a:custGeom>
              <a:avLst/>
              <a:gdLst>
                <a:gd name="connsiteX0" fmla="*/ 7144 w 76200"/>
                <a:gd name="connsiteY0" fmla="*/ 7144 h 76200"/>
                <a:gd name="connsiteX1" fmla="*/ 7144 w 76200"/>
                <a:gd name="connsiteY1" fmla="*/ 74771 h 76200"/>
                <a:gd name="connsiteX2" fmla="*/ 74009 w 76200"/>
                <a:gd name="connsiteY2" fmla="*/ 74771 h 76200"/>
              </a:gdLst>
              <a:ahLst/>
              <a:cxnLst>
                <a:cxn ang="0">
                  <a:pos x="connsiteX0" y="connsiteY0"/>
                </a:cxn>
                <a:cxn ang="0">
                  <a:pos x="connsiteX1" y="connsiteY1"/>
                </a:cxn>
                <a:cxn ang="0">
                  <a:pos x="connsiteX2" y="connsiteY2"/>
                </a:cxn>
              </a:cxnLst>
              <a:rect l="l" t="t" r="r" b="b"/>
              <a:pathLst>
                <a:path w="76200" h="76200">
                  <a:moveTo>
                    <a:pt x="7144" y="7144"/>
                  </a:moveTo>
                  <a:lnTo>
                    <a:pt x="7144" y="74771"/>
                  </a:lnTo>
                  <a:lnTo>
                    <a:pt x="74009" y="74771"/>
                  </a:lnTo>
                  <a:close/>
                </a:path>
              </a:pathLst>
            </a:custGeom>
            <a:grpFill/>
            <a:ln w="9525" cap="flat">
              <a:noFill/>
              <a:prstDash val="solid"/>
              <a:miter/>
            </a:ln>
          </p:spPr>
          <p:txBody>
            <a:bodyPr rtlCol="0" anchor="ctr"/>
            <a:lstStyle/>
            <a:p>
              <a:endParaRPr lang="ko-KR" altLang="en-US"/>
            </a:p>
          </p:txBody>
        </p:sp>
      </p:grpSp>
      <p:sp>
        <p:nvSpPr>
          <p:cNvPr id="56" name="TextBox 55">
            <a:extLst>
              <a:ext uri="{FF2B5EF4-FFF2-40B4-BE49-F238E27FC236}">
                <a16:creationId xmlns:a16="http://schemas.microsoft.com/office/drawing/2014/main" id="{813C2CF3-EB56-4736-B1E9-12B415F57DAF}"/>
              </a:ext>
            </a:extLst>
          </p:cNvPr>
          <p:cNvSpPr txBox="1"/>
          <p:nvPr/>
        </p:nvSpPr>
        <p:spPr>
          <a:xfrm>
            <a:off x="4585625" y="2651969"/>
            <a:ext cx="2523919" cy="923330"/>
          </a:xfrm>
          <a:prstGeom prst="rect">
            <a:avLst/>
          </a:prstGeom>
          <a:noFill/>
        </p:spPr>
        <p:txBody>
          <a:bodyPr wrap="square" rtlCol="0">
            <a:spAutoFit/>
          </a:bodyPr>
          <a:lstStyle/>
          <a:p>
            <a:pPr marL="285750" indent="-285750">
              <a:buFont typeface="Arial" panose="020B0604020202020204" pitchFamily="34" charset="0"/>
              <a:buChar char="•"/>
            </a:pPr>
            <a:r>
              <a:rPr lang="en-US" altLang="ko-KR" dirty="0">
                <a:solidFill>
                  <a:srgbClr val="414042"/>
                </a:solidFill>
              </a:rPr>
              <a:t>Non-Discrimination Policy</a:t>
            </a:r>
          </a:p>
          <a:p>
            <a:pPr marL="285750" indent="-285750">
              <a:buFont typeface="Arial" panose="020B0604020202020204" pitchFamily="34" charset="0"/>
              <a:buChar char="•"/>
            </a:pPr>
            <a:r>
              <a:rPr lang="en-US" altLang="ko-KR" dirty="0">
                <a:solidFill>
                  <a:srgbClr val="414042"/>
                </a:solidFill>
              </a:rPr>
              <a:t>Rules of Engagement</a:t>
            </a:r>
          </a:p>
        </p:txBody>
      </p:sp>
      <p:sp>
        <p:nvSpPr>
          <p:cNvPr id="57" name="직사각형 56">
            <a:extLst>
              <a:ext uri="{FF2B5EF4-FFF2-40B4-BE49-F238E27FC236}">
                <a16:creationId xmlns:a16="http://schemas.microsoft.com/office/drawing/2014/main" id="{012FDD15-3448-4A81-AEF7-CF6142BA1E97}"/>
              </a:ext>
            </a:extLst>
          </p:cNvPr>
          <p:cNvSpPr/>
          <p:nvPr/>
        </p:nvSpPr>
        <p:spPr>
          <a:xfrm>
            <a:off x="4565994" y="2300544"/>
            <a:ext cx="2540388" cy="369332"/>
          </a:xfrm>
          <a:prstGeom prst="rect">
            <a:avLst/>
          </a:prstGeom>
        </p:spPr>
        <p:txBody>
          <a:bodyPr wrap="square">
            <a:spAutoFit/>
          </a:bodyPr>
          <a:lstStyle/>
          <a:p>
            <a:r>
              <a:rPr lang="en-US" altLang="ko-KR" b="1" dirty="0">
                <a:solidFill>
                  <a:srgbClr val="414042"/>
                </a:solidFill>
              </a:rPr>
              <a:t>General Information</a:t>
            </a:r>
            <a:endParaRPr lang="ko-KR" altLang="en-US" b="1" dirty="0">
              <a:solidFill>
                <a:srgbClr val="414042"/>
              </a:solidFill>
            </a:endParaRPr>
          </a:p>
        </p:txBody>
      </p:sp>
      <p:sp>
        <p:nvSpPr>
          <p:cNvPr id="58" name="TextBox 57">
            <a:extLst>
              <a:ext uri="{FF2B5EF4-FFF2-40B4-BE49-F238E27FC236}">
                <a16:creationId xmlns:a16="http://schemas.microsoft.com/office/drawing/2014/main" id="{85C2FFC2-E761-4436-9D1A-9F2C13A1382D}"/>
              </a:ext>
            </a:extLst>
          </p:cNvPr>
          <p:cNvSpPr txBox="1"/>
          <p:nvPr/>
        </p:nvSpPr>
        <p:spPr>
          <a:xfrm>
            <a:off x="8839505" y="2642030"/>
            <a:ext cx="2883628" cy="2308324"/>
          </a:xfrm>
          <a:prstGeom prst="rect">
            <a:avLst/>
          </a:prstGeom>
          <a:noFill/>
        </p:spPr>
        <p:txBody>
          <a:bodyPr wrap="square" rtlCol="0">
            <a:spAutoFit/>
          </a:bodyPr>
          <a:lstStyle/>
          <a:p>
            <a:pPr marL="285750" indent="-285750">
              <a:buFont typeface="Arial" panose="020B0604020202020204" pitchFamily="34" charset="0"/>
              <a:buChar char="•"/>
            </a:pPr>
            <a:r>
              <a:rPr lang="en-US" altLang="ko-KR" dirty="0">
                <a:solidFill>
                  <a:srgbClr val="414042"/>
                </a:solidFill>
              </a:rPr>
              <a:t>Meet the Project Team</a:t>
            </a:r>
          </a:p>
          <a:p>
            <a:pPr marL="285750" indent="-285750">
              <a:buFont typeface="Arial" panose="020B0604020202020204" pitchFamily="34" charset="0"/>
              <a:buChar char="•"/>
            </a:pPr>
            <a:r>
              <a:rPr lang="en-US" altLang="ko-KR" dirty="0">
                <a:solidFill>
                  <a:srgbClr val="414042"/>
                </a:solidFill>
              </a:rPr>
              <a:t>Location</a:t>
            </a:r>
          </a:p>
          <a:p>
            <a:pPr marL="285750" indent="-285750">
              <a:buFont typeface="Arial" panose="020B0604020202020204" pitchFamily="34" charset="0"/>
              <a:buChar char="•"/>
            </a:pPr>
            <a:r>
              <a:rPr lang="en-US" altLang="ko-KR" dirty="0">
                <a:solidFill>
                  <a:srgbClr val="414042"/>
                </a:solidFill>
              </a:rPr>
              <a:t>Benefits</a:t>
            </a:r>
          </a:p>
          <a:p>
            <a:pPr marL="285750" indent="-285750">
              <a:buFont typeface="Arial" panose="020B0604020202020204" pitchFamily="34" charset="0"/>
              <a:buChar char="•"/>
            </a:pPr>
            <a:r>
              <a:rPr lang="en-US" altLang="ko-KR" dirty="0">
                <a:solidFill>
                  <a:srgbClr val="414042"/>
                </a:solidFill>
              </a:rPr>
              <a:t>Information and Scope of Work</a:t>
            </a:r>
          </a:p>
          <a:p>
            <a:pPr marL="285750" indent="-285750">
              <a:buFont typeface="Arial" panose="020B0604020202020204" pitchFamily="34" charset="0"/>
              <a:buChar char="•"/>
            </a:pPr>
            <a:r>
              <a:rPr lang="en-US" altLang="ko-KR" dirty="0">
                <a:solidFill>
                  <a:srgbClr val="414042"/>
                </a:solidFill>
              </a:rPr>
              <a:t>Schedule and Cost</a:t>
            </a:r>
          </a:p>
          <a:p>
            <a:pPr marL="285750" indent="-285750">
              <a:buFont typeface="Arial" panose="020B0604020202020204" pitchFamily="34" charset="0"/>
              <a:buChar char="•"/>
            </a:pPr>
            <a:r>
              <a:rPr lang="en-US" altLang="ko-KR" dirty="0">
                <a:solidFill>
                  <a:srgbClr val="414042"/>
                </a:solidFill>
              </a:rPr>
              <a:t>What to Expect During Construction</a:t>
            </a:r>
          </a:p>
        </p:txBody>
      </p:sp>
      <p:sp>
        <p:nvSpPr>
          <p:cNvPr id="59" name="직사각형 58">
            <a:extLst>
              <a:ext uri="{FF2B5EF4-FFF2-40B4-BE49-F238E27FC236}">
                <a16:creationId xmlns:a16="http://schemas.microsoft.com/office/drawing/2014/main" id="{5389C409-8721-4DE0-9D2E-E7A8BBD48855}"/>
              </a:ext>
            </a:extLst>
          </p:cNvPr>
          <p:cNvSpPr/>
          <p:nvPr/>
        </p:nvSpPr>
        <p:spPr>
          <a:xfrm>
            <a:off x="8819874" y="2290605"/>
            <a:ext cx="2540388" cy="369332"/>
          </a:xfrm>
          <a:prstGeom prst="rect">
            <a:avLst/>
          </a:prstGeom>
        </p:spPr>
        <p:txBody>
          <a:bodyPr wrap="square">
            <a:spAutoFit/>
          </a:bodyPr>
          <a:lstStyle/>
          <a:p>
            <a:r>
              <a:rPr lang="en-US" altLang="ko-KR" b="1" dirty="0">
                <a:solidFill>
                  <a:srgbClr val="414042"/>
                </a:solidFill>
              </a:rPr>
              <a:t>Project</a:t>
            </a:r>
            <a:endParaRPr lang="ko-KR" altLang="en-US" b="1" dirty="0">
              <a:solidFill>
                <a:srgbClr val="414042"/>
              </a:solidFill>
            </a:endParaRPr>
          </a:p>
        </p:txBody>
      </p:sp>
      <p:grpSp>
        <p:nvGrpSpPr>
          <p:cNvPr id="60" name="그룹 59">
            <a:extLst>
              <a:ext uri="{FF2B5EF4-FFF2-40B4-BE49-F238E27FC236}">
                <a16:creationId xmlns:a16="http://schemas.microsoft.com/office/drawing/2014/main" id="{32A0C6D0-0D94-4C78-9A9B-8D77FA95C6A7}"/>
              </a:ext>
            </a:extLst>
          </p:cNvPr>
          <p:cNvGrpSpPr/>
          <p:nvPr/>
        </p:nvGrpSpPr>
        <p:grpSpPr>
          <a:xfrm>
            <a:off x="8029449" y="2581629"/>
            <a:ext cx="328687" cy="328687"/>
            <a:chOff x="752656" y="1562597"/>
            <a:chExt cx="390525" cy="390525"/>
          </a:xfrm>
          <a:solidFill>
            <a:schemeClr val="bg1"/>
          </a:solidFill>
        </p:grpSpPr>
        <p:sp>
          <p:nvSpPr>
            <p:cNvPr id="61" name="자유형: 도형 60">
              <a:extLst>
                <a:ext uri="{FF2B5EF4-FFF2-40B4-BE49-F238E27FC236}">
                  <a16:creationId xmlns:a16="http://schemas.microsoft.com/office/drawing/2014/main" id="{AADE7192-2A23-487E-8EDD-18F043A2D968}"/>
                </a:ext>
              </a:extLst>
            </p:cNvPr>
            <p:cNvSpPr/>
            <p:nvPr/>
          </p:nvSpPr>
          <p:spPr>
            <a:xfrm>
              <a:off x="797621" y="1607153"/>
              <a:ext cx="209550" cy="161925"/>
            </a:xfrm>
            <a:custGeom>
              <a:avLst/>
              <a:gdLst>
                <a:gd name="connsiteX0" fmla="*/ 26568 w 209550"/>
                <a:gd name="connsiteY0" fmla="*/ 159925 h 161925"/>
                <a:gd name="connsiteX1" fmla="*/ 85528 w 209550"/>
                <a:gd name="connsiteY1" fmla="*/ 100965 h 161925"/>
                <a:gd name="connsiteX2" fmla="*/ 102292 w 209550"/>
                <a:gd name="connsiteY2" fmla="*/ 117729 h 161925"/>
                <a:gd name="connsiteX3" fmla="*/ 113437 w 209550"/>
                <a:gd name="connsiteY3" fmla="*/ 117729 h 161925"/>
                <a:gd name="connsiteX4" fmla="*/ 185922 w 209550"/>
                <a:gd name="connsiteY4" fmla="*/ 45244 h 161925"/>
                <a:gd name="connsiteX5" fmla="*/ 185922 w 209550"/>
                <a:gd name="connsiteY5" fmla="*/ 64770 h 161925"/>
                <a:gd name="connsiteX6" fmla="*/ 189065 w 209550"/>
                <a:gd name="connsiteY6" fmla="*/ 71152 h 161925"/>
                <a:gd name="connsiteX7" fmla="*/ 208210 w 209550"/>
                <a:gd name="connsiteY7" fmla="*/ 62865 h 161925"/>
                <a:gd name="connsiteX8" fmla="*/ 208210 w 209550"/>
                <a:gd name="connsiteY8" fmla="*/ 18288 h 161925"/>
                <a:gd name="connsiteX9" fmla="*/ 197066 w 209550"/>
                <a:gd name="connsiteY9" fmla="*/ 7144 h 161925"/>
                <a:gd name="connsiteX10" fmla="*/ 150584 w 209550"/>
                <a:gd name="connsiteY10" fmla="*/ 7144 h 161925"/>
                <a:gd name="connsiteX11" fmla="*/ 144202 w 209550"/>
                <a:gd name="connsiteY11" fmla="*/ 10287 h 161925"/>
                <a:gd name="connsiteX12" fmla="*/ 152489 w 209550"/>
                <a:gd name="connsiteY12" fmla="*/ 29432 h 161925"/>
                <a:gd name="connsiteX13" fmla="*/ 170205 w 209550"/>
                <a:gd name="connsiteY13" fmla="*/ 29432 h 161925"/>
                <a:gd name="connsiteX14" fmla="*/ 107912 w 209550"/>
                <a:gd name="connsiteY14" fmla="*/ 91726 h 161925"/>
                <a:gd name="connsiteX15" fmla="*/ 91148 w 209550"/>
                <a:gd name="connsiteY15" fmla="*/ 74962 h 161925"/>
                <a:gd name="connsiteX16" fmla="*/ 80004 w 209550"/>
                <a:gd name="connsiteY16" fmla="*/ 74962 h 161925"/>
                <a:gd name="connsiteX17" fmla="*/ 9519 w 209550"/>
                <a:gd name="connsiteY17" fmla="*/ 145447 h 161925"/>
                <a:gd name="connsiteX18" fmla="*/ 7233 w 209550"/>
                <a:gd name="connsiteY18" fmla="*/ 152209 h 161925"/>
                <a:gd name="connsiteX19" fmla="*/ 26568 w 209550"/>
                <a:gd name="connsiteY19" fmla="*/ 1599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9550" h="161925">
                  <a:moveTo>
                    <a:pt x="26568" y="159925"/>
                  </a:moveTo>
                  <a:lnTo>
                    <a:pt x="85528" y="100965"/>
                  </a:lnTo>
                  <a:lnTo>
                    <a:pt x="102292" y="117729"/>
                  </a:lnTo>
                  <a:cubicBezTo>
                    <a:pt x="105340" y="120777"/>
                    <a:pt x="110388" y="120777"/>
                    <a:pt x="113437" y="117729"/>
                  </a:cubicBezTo>
                  <a:lnTo>
                    <a:pt x="185922" y="45244"/>
                  </a:lnTo>
                  <a:lnTo>
                    <a:pt x="185922" y="64770"/>
                  </a:lnTo>
                  <a:cubicBezTo>
                    <a:pt x="185922" y="67246"/>
                    <a:pt x="187065" y="69723"/>
                    <a:pt x="189065" y="71152"/>
                  </a:cubicBezTo>
                  <a:cubicBezTo>
                    <a:pt x="198209" y="77915"/>
                    <a:pt x="208210" y="71533"/>
                    <a:pt x="208210" y="62865"/>
                  </a:cubicBezTo>
                  <a:lnTo>
                    <a:pt x="208210" y="18288"/>
                  </a:lnTo>
                  <a:cubicBezTo>
                    <a:pt x="208210" y="12097"/>
                    <a:pt x="203162" y="7144"/>
                    <a:pt x="197066" y="7144"/>
                  </a:cubicBezTo>
                  <a:lnTo>
                    <a:pt x="150584" y="7144"/>
                  </a:lnTo>
                  <a:cubicBezTo>
                    <a:pt x="148107" y="7144"/>
                    <a:pt x="145631" y="8287"/>
                    <a:pt x="144202" y="10287"/>
                  </a:cubicBezTo>
                  <a:cubicBezTo>
                    <a:pt x="137439" y="19431"/>
                    <a:pt x="143821" y="29432"/>
                    <a:pt x="152489" y="29432"/>
                  </a:cubicBezTo>
                  <a:lnTo>
                    <a:pt x="170205" y="29432"/>
                  </a:lnTo>
                  <a:lnTo>
                    <a:pt x="107912" y="91726"/>
                  </a:lnTo>
                  <a:lnTo>
                    <a:pt x="91148" y="74962"/>
                  </a:lnTo>
                  <a:cubicBezTo>
                    <a:pt x="88100" y="71914"/>
                    <a:pt x="83052" y="71914"/>
                    <a:pt x="80004" y="74962"/>
                  </a:cubicBezTo>
                  <a:lnTo>
                    <a:pt x="9519" y="145447"/>
                  </a:lnTo>
                  <a:cubicBezTo>
                    <a:pt x="7709" y="147256"/>
                    <a:pt x="6852" y="149733"/>
                    <a:pt x="7233" y="152209"/>
                  </a:cubicBezTo>
                  <a:cubicBezTo>
                    <a:pt x="8852" y="163544"/>
                    <a:pt x="20377" y="166116"/>
                    <a:pt x="26568" y="159925"/>
                  </a:cubicBezTo>
                  <a:close/>
                </a:path>
              </a:pathLst>
            </a:custGeom>
            <a:grpFill/>
            <a:ln w="9525" cap="flat">
              <a:noFill/>
              <a:prstDash val="solid"/>
              <a:miter/>
            </a:ln>
          </p:spPr>
          <p:txBody>
            <a:bodyPr rtlCol="0" anchor="ctr"/>
            <a:lstStyle/>
            <a:p>
              <a:endParaRPr lang="ko-KR" altLang="en-US"/>
            </a:p>
          </p:txBody>
        </p:sp>
        <p:sp>
          <p:nvSpPr>
            <p:cNvPr id="62" name="자유형: 도형 61">
              <a:extLst>
                <a:ext uri="{FF2B5EF4-FFF2-40B4-BE49-F238E27FC236}">
                  <a16:creationId xmlns:a16="http://schemas.microsoft.com/office/drawing/2014/main" id="{68A57266-44EB-4874-9BC7-DCFE03DEF729}"/>
                </a:ext>
              </a:extLst>
            </p:cNvPr>
            <p:cNvSpPr/>
            <p:nvPr/>
          </p:nvSpPr>
          <p:spPr>
            <a:xfrm>
              <a:off x="797995" y="1807749"/>
              <a:ext cx="95250" cy="104775"/>
            </a:xfrm>
            <a:custGeom>
              <a:avLst/>
              <a:gdLst>
                <a:gd name="connsiteX0" fmla="*/ 18288 w 95250"/>
                <a:gd name="connsiteY0" fmla="*/ 97822 h 104775"/>
                <a:gd name="connsiteX1" fmla="*/ 85154 w 95250"/>
                <a:gd name="connsiteY1" fmla="*/ 97822 h 104775"/>
                <a:gd name="connsiteX2" fmla="*/ 96298 w 95250"/>
                <a:gd name="connsiteY2" fmla="*/ 86677 h 104775"/>
                <a:gd name="connsiteX3" fmla="*/ 96298 w 95250"/>
                <a:gd name="connsiteY3" fmla="*/ 18288 h 104775"/>
                <a:gd name="connsiteX4" fmla="*/ 85154 w 95250"/>
                <a:gd name="connsiteY4" fmla="*/ 7144 h 104775"/>
                <a:gd name="connsiteX5" fmla="*/ 18288 w 95250"/>
                <a:gd name="connsiteY5" fmla="*/ 7144 h 104775"/>
                <a:gd name="connsiteX6" fmla="*/ 7144 w 95250"/>
                <a:gd name="connsiteY6" fmla="*/ 18288 h 104775"/>
                <a:gd name="connsiteX7" fmla="*/ 7144 w 95250"/>
                <a:gd name="connsiteY7" fmla="*/ 86677 h 104775"/>
                <a:gd name="connsiteX8" fmla="*/ 18288 w 95250"/>
                <a:gd name="connsiteY8" fmla="*/ 9782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8288" y="97822"/>
                  </a:moveTo>
                  <a:lnTo>
                    <a:pt x="85154" y="97822"/>
                  </a:lnTo>
                  <a:cubicBezTo>
                    <a:pt x="91345" y="97822"/>
                    <a:pt x="96298" y="92869"/>
                    <a:pt x="96298" y="86677"/>
                  </a:cubicBezTo>
                  <a:lnTo>
                    <a:pt x="96298" y="18288"/>
                  </a:lnTo>
                  <a:cubicBezTo>
                    <a:pt x="96298" y="12097"/>
                    <a:pt x="91345" y="7144"/>
                    <a:pt x="85154" y="7144"/>
                  </a:cubicBezTo>
                  <a:lnTo>
                    <a:pt x="18288" y="7144"/>
                  </a:lnTo>
                  <a:cubicBezTo>
                    <a:pt x="12097" y="7144"/>
                    <a:pt x="7144" y="12097"/>
                    <a:pt x="7144" y="18288"/>
                  </a:cubicBezTo>
                  <a:lnTo>
                    <a:pt x="7144" y="86677"/>
                  </a:lnTo>
                  <a:cubicBezTo>
                    <a:pt x="7144" y="92773"/>
                    <a:pt x="12097" y="97822"/>
                    <a:pt x="18288" y="97822"/>
                  </a:cubicBezTo>
                  <a:close/>
                </a:path>
              </a:pathLst>
            </a:custGeom>
            <a:grpFill/>
            <a:ln w="9525" cap="flat">
              <a:noFill/>
              <a:prstDash val="solid"/>
              <a:miter/>
            </a:ln>
          </p:spPr>
          <p:txBody>
            <a:bodyPr rtlCol="0" anchor="ctr"/>
            <a:lstStyle/>
            <a:p>
              <a:endParaRPr lang="ko-KR" altLang="en-US"/>
            </a:p>
          </p:txBody>
        </p:sp>
        <p:sp>
          <p:nvSpPr>
            <p:cNvPr id="63" name="자유형: 도형 62">
              <a:extLst>
                <a:ext uri="{FF2B5EF4-FFF2-40B4-BE49-F238E27FC236}">
                  <a16:creationId xmlns:a16="http://schemas.microsoft.com/office/drawing/2014/main" id="{620D4320-8DB7-410E-8D35-8CA83726DD2B}"/>
                </a:ext>
              </a:extLst>
            </p:cNvPr>
            <p:cNvSpPr/>
            <p:nvPr/>
          </p:nvSpPr>
          <p:spPr>
            <a:xfrm>
              <a:off x="909438" y="1740884"/>
              <a:ext cx="95250" cy="171450"/>
            </a:xfrm>
            <a:custGeom>
              <a:avLst/>
              <a:gdLst>
                <a:gd name="connsiteX0" fmla="*/ 85153 w 95250"/>
                <a:gd name="connsiteY0" fmla="*/ 7144 h 171450"/>
                <a:gd name="connsiteX1" fmla="*/ 18288 w 95250"/>
                <a:gd name="connsiteY1" fmla="*/ 7144 h 171450"/>
                <a:gd name="connsiteX2" fmla="*/ 7144 w 95250"/>
                <a:gd name="connsiteY2" fmla="*/ 18288 h 171450"/>
                <a:gd name="connsiteX3" fmla="*/ 7144 w 95250"/>
                <a:gd name="connsiteY3" fmla="*/ 153543 h 171450"/>
                <a:gd name="connsiteX4" fmla="*/ 18288 w 95250"/>
                <a:gd name="connsiteY4" fmla="*/ 164687 h 171450"/>
                <a:gd name="connsiteX5" fmla="*/ 85153 w 95250"/>
                <a:gd name="connsiteY5" fmla="*/ 164687 h 171450"/>
                <a:gd name="connsiteX6" fmla="*/ 96298 w 95250"/>
                <a:gd name="connsiteY6" fmla="*/ 153543 h 171450"/>
                <a:gd name="connsiteX7" fmla="*/ 96298 w 95250"/>
                <a:gd name="connsiteY7" fmla="*/ 18288 h 171450"/>
                <a:gd name="connsiteX8" fmla="*/ 85153 w 95250"/>
                <a:gd name="connsiteY8" fmla="*/ 714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71450">
                  <a:moveTo>
                    <a:pt x="85153" y="7144"/>
                  </a:moveTo>
                  <a:lnTo>
                    <a:pt x="18288" y="7144"/>
                  </a:lnTo>
                  <a:cubicBezTo>
                    <a:pt x="12097" y="7144"/>
                    <a:pt x="7144" y="12097"/>
                    <a:pt x="7144" y="18288"/>
                  </a:cubicBezTo>
                  <a:lnTo>
                    <a:pt x="7144" y="153543"/>
                  </a:lnTo>
                  <a:cubicBezTo>
                    <a:pt x="7144" y="159734"/>
                    <a:pt x="12097" y="164687"/>
                    <a:pt x="18288" y="164687"/>
                  </a:cubicBezTo>
                  <a:lnTo>
                    <a:pt x="85153" y="164687"/>
                  </a:lnTo>
                  <a:cubicBezTo>
                    <a:pt x="91345" y="164687"/>
                    <a:pt x="96298" y="159734"/>
                    <a:pt x="96298" y="153543"/>
                  </a:cubicBezTo>
                  <a:lnTo>
                    <a:pt x="96298" y="18288"/>
                  </a:lnTo>
                  <a:cubicBezTo>
                    <a:pt x="96298" y="12192"/>
                    <a:pt x="91345" y="7144"/>
                    <a:pt x="85153" y="7144"/>
                  </a:cubicBezTo>
                  <a:close/>
                </a:path>
              </a:pathLst>
            </a:custGeom>
            <a:grpFill/>
            <a:ln w="9525" cap="flat">
              <a:noFill/>
              <a:prstDash val="solid"/>
              <a:miter/>
            </a:ln>
          </p:spPr>
          <p:txBody>
            <a:bodyPr rtlCol="0" anchor="ctr"/>
            <a:lstStyle/>
            <a:p>
              <a:endParaRPr lang="ko-KR" altLang="en-US"/>
            </a:p>
          </p:txBody>
        </p:sp>
        <p:sp>
          <p:nvSpPr>
            <p:cNvPr id="64" name="자유형: 도형 63">
              <a:extLst>
                <a:ext uri="{FF2B5EF4-FFF2-40B4-BE49-F238E27FC236}">
                  <a16:creationId xmlns:a16="http://schemas.microsoft.com/office/drawing/2014/main" id="{CDB75BC4-3B80-4E6D-BB4F-65BF860B8BAF}"/>
                </a:ext>
              </a:extLst>
            </p:cNvPr>
            <p:cNvSpPr/>
            <p:nvPr/>
          </p:nvSpPr>
          <p:spPr>
            <a:xfrm>
              <a:off x="998589" y="1607534"/>
              <a:ext cx="142875" cy="304800"/>
            </a:xfrm>
            <a:custGeom>
              <a:avLst/>
              <a:gdLst>
                <a:gd name="connsiteX0" fmla="*/ 18291 w 142875"/>
                <a:gd name="connsiteY0" fmla="*/ 118205 h 304800"/>
                <a:gd name="connsiteX1" fmla="*/ 29435 w 142875"/>
                <a:gd name="connsiteY1" fmla="*/ 118205 h 304800"/>
                <a:gd name="connsiteX2" fmla="*/ 29435 w 142875"/>
                <a:gd name="connsiteY2" fmla="*/ 286893 h 304800"/>
                <a:gd name="connsiteX3" fmla="*/ 40580 w 142875"/>
                <a:gd name="connsiteY3" fmla="*/ 298037 h 304800"/>
                <a:gd name="connsiteX4" fmla="*/ 108207 w 142875"/>
                <a:gd name="connsiteY4" fmla="*/ 298037 h 304800"/>
                <a:gd name="connsiteX5" fmla="*/ 119352 w 142875"/>
                <a:gd name="connsiteY5" fmla="*/ 286893 h 304800"/>
                <a:gd name="connsiteX6" fmla="*/ 119352 w 142875"/>
                <a:gd name="connsiteY6" fmla="*/ 118205 h 304800"/>
                <a:gd name="connsiteX7" fmla="*/ 130496 w 142875"/>
                <a:gd name="connsiteY7" fmla="*/ 118205 h 304800"/>
                <a:gd name="connsiteX8" fmla="*/ 140211 w 142875"/>
                <a:gd name="connsiteY8" fmla="*/ 112490 h 304800"/>
                <a:gd name="connsiteX9" fmla="*/ 139926 w 142875"/>
                <a:gd name="connsiteY9" fmla="*/ 101156 h 304800"/>
                <a:gd name="connsiteX10" fmla="*/ 83442 w 142875"/>
                <a:gd name="connsiteY10" fmla="*/ 12002 h 304800"/>
                <a:gd name="connsiteX11" fmla="*/ 64583 w 142875"/>
                <a:gd name="connsiteY11" fmla="*/ 12002 h 304800"/>
                <a:gd name="connsiteX12" fmla="*/ 8861 w 142875"/>
                <a:gd name="connsiteY12" fmla="*/ 101156 h 304800"/>
                <a:gd name="connsiteX13" fmla="*/ 8576 w 142875"/>
                <a:gd name="connsiteY13" fmla="*/ 112490 h 304800"/>
                <a:gd name="connsiteX14" fmla="*/ 18291 w 142875"/>
                <a:gd name="connsiteY14" fmla="*/ 118205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2875" h="304800">
                  <a:moveTo>
                    <a:pt x="18291" y="118205"/>
                  </a:moveTo>
                  <a:lnTo>
                    <a:pt x="29435" y="118205"/>
                  </a:lnTo>
                  <a:lnTo>
                    <a:pt x="29435" y="286893"/>
                  </a:lnTo>
                  <a:cubicBezTo>
                    <a:pt x="29435" y="293084"/>
                    <a:pt x="34388" y="298037"/>
                    <a:pt x="40580" y="298037"/>
                  </a:cubicBezTo>
                  <a:lnTo>
                    <a:pt x="108207" y="298037"/>
                  </a:lnTo>
                  <a:cubicBezTo>
                    <a:pt x="114398" y="298037"/>
                    <a:pt x="119352" y="293084"/>
                    <a:pt x="119352" y="286893"/>
                  </a:cubicBezTo>
                  <a:lnTo>
                    <a:pt x="119352" y="118205"/>
                  </a:lnTo>
                  <a:lnTo>
                    <a:pt x="130496" y="118205"/>
                  </a:lnTo>
                  <a:cubicBezTo>
                    <a:pt x="134591" y="118205"/>
                    <a:pt x="138306" y="116014"/>
                    <a:pt x="140211" y="112490"/>
                  </a:cubicBezTo>
                  <a:cubicBezTo>
                    <a:pt x="142212" y="108966"/>
                    <a:pt x="142021" y="104585"/>
                    <a:pt x="139926" y="101156"/>
                  </a:cubicBezTo>
                  <a:lnTo>
                    <a:pt x="83442" y="12002"/>
                  </a:lnTo>
                  <a:cubicBezTo>
                    <a:pt x="79346" y="5524"/>
                    <a:pt x="68583" y="5524"/>
                    <a:pt x="64583" y="12002"/>
                  </a:cubicBezTo>
                  <a:lnTo>
                    <a:pt x="8861" y="101156"/>
                  </a:lnTo>
                  <a:cubicBezTo>
                    <a:pt x="6671" y="104585"/>
                    <a:pt x="6575" y="108966"/>
                    <a:pt x="8576" y="112490"/>
                  </a:cubicBezTo>
                  <a:cubicBezTo>
                    <a:pt x="10481" y="116014"/>
                    <a:pt x="14291" y="118205"/>
                    <a:pt x="18291" y="118205"/>
                  </a:cubicBezTo>
                  <a:close/>
                </a:path>
              </a:pathLst>
            </a:custGeom>
            <a:grpFill/>
            <a:ln w="9525" cap="flat">
              <a:noFill/>
              <a:prstDash val="solid"/>
              <a:miter/>
            </a:ln>
          </p:spPr>
          <p:txBody>
            <a:bodyPr rtlCol="0" anchor="ctr"/>
            <a:lstStyle/>
            <a:p>
              <a:endParaRPr lang="ko-KR" altLang="en-US"/>
            </a:p>
          </p:txBody>
        </p:sp>
        <p:sp>
          <p:nvSpPr>
            <p:cNvPr id="65" name="자유형: 도형 64">
              <a:extLst>
                <a:ext uri="{FF2B5EF4-FFF2-40B4-BE49-F238E27FC236}">
                  <a16:creationId xmlns:a16="http://schemas.microsoft.com/office/drawing/2014/main" id="{CC8D5C27-905A-4AE5-90D6-8DD283BB4E1F}"/>
                </a:ext>
              </a:extLst>
            </p:cNvPr>
            <p:cNvSpPr/>
            <p:nvPr/>
          </p:nvSpPr>
          <p:spPr>
            <a:xfrm>
              <a:off x="752656" y="1562597"/>
              <a:ext cx="390525" cy="390525"/>
            </a:xfrm>
            <a:custGeom>
              <a:avLst/>
              <a:gdLst>
                <a:gd name="connsiteX0" fmla="*/ 376142 w 390525"/>
                <a:gd name="connsiteY0" fmla="*/ 365262 h 390525"/>
                <a:gd name="connsiteX1" fmla="*/ 29432 w 390525"/>
                <a:gd name="connsiteY1" fmla="*/ 365262 h 390525"/>
                <a:gd name="connsiteX2" fmla="*/ 29432 w 390525"/>
                <a:gd name="connsiteY2" fmla="*/ 18552 h 390525"/>
                <a:gd name="connsiteX3" fmla="*/ 19526 w 390525"/>
                <a:gd name="connsiteY3" fmla="*/ 7218 h 390525"/>
                <a:gd name="connsiteX4" fmla="*/ 7144 w 390525"/>
                <a:gd name="connsiteY4" fmla="*/ 18267 h 390525"/>
                <a:gd name="connsiteX5" fmla="*/ 7144 w 390525"/>
                <a:gd name="connsiteY5" fmla="*/ 376407 h 390525"/>
                <a:gd name="connsiteX6" fmla="*/ 18288 w 390525"/>
                <a:gd name="connsiteY6" fmla="*/ 387551 h 390525"/>
                <a:gd name="connsiteX7" fmla="*/ 376428 w 390525"/>
                <a:gd name="connsiteY7" fmla="*/ 387551 h 390525"/>
                <a:gd name="connsiteX8" fmla="*/ 387477 w 390525"/>
                <a:gd name="connsiteY8" fmla="*/ 375168 h 390525"/>
                <a:gd name="connsiteX9" fmla="*/ 376142 w 390525"/>
                <a:gd name="connsiteY9" fmla="*/ 365262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525" h="390525">
                  <a:moveTo>
                    <a:pt x="376142" y="365262"/>
                  </a:moveTo>
                  <a:lnTo>
                    <a:pt x="29432" y="365262"/>
                  </a:lnTo>
                  <a:lnTo>
                    <a:pt x="29432" y="18552"/>
                  </a:lnTo>
                  <a:cubicBezTo>
                    <a:pt x="29432" y="12837"/>
                    <a:pt x="25241" y="7789"/>
                    <a:pt x="19526" y="7218"/>
                  </a:cubicBezTo>
                  <a:cubicBezTo>
                    <a:pt x="12764" y="6456"/>
                    <a:pt x="7144" y="11694"/>
                    <a:pt x="7144" y="18267"/>
                  </a:cubicBezTo>
                  <a:lnTo>
                    <a:pt x="7144" y="376407"/>
                  </a:lnTo>
                  <a:cubicBezTo>
                    <a:pt x="7144" y="382598"/>
                    <a:pt x="12097" y="387551"/>
                    <a:pt x="18288" y="387551"/>
                  </a:cubicBezTo>
                  <a:lnTo>
                    <a:pt x="376428" y="387551"/>
                  </a:lnTo>
                  <a:cubicBezTo>
                    <a:pt x="383000" y="387551"/>
                    <a:pt x="388239" y="381836"/>
                    <a:pt x="387477" y="375168"/>
                  </a:cubicBezTo>
                  <a:cubicBezTo>
                    <a:pt x="386906" y="369453"/>
                    <a:pt x="381857" y="365262"/>
                    <a:pt x="376142" y="365262"/>
                  </a:cubicBezTo>
                  <a:close/>
                </a:path>
              </a:pathLst>
            </a:custGeom>
            <a:grpFill/>
            <a:ln w="9525" cap="flat">
              <a:noFill/>
              <a:prstDash val="solid"/>
              <a:miter/>
            </a:ln>
          </p:spPr>
          <p:txBody>
            <a:bodyPr rtlCol="0" anchor="ctr"/>
            <a:lstStyle/>
            <a:p>
              <a:endParaRPr lang="ko-KR" altLang="en-US"/>
            </a:p>
          </p:txBody>
        </p:sp>
      </p:grpSp>
      <p:sp>
        <p:nvSpPr>
          <p:cNvPr id="66" name="타원 65">
            <a:extLst>
              <a:ext uri="{FF2B5EF4-FFF2-40B4-BE49-F238E27FC236}">
                <a16:creationId xmlns:a16="http://schemas.microsoft.com/office/drawing/2014/main" id="{7565284B-6AE1-4037-B4D9-50F4F7839DB4}"/>
              </a:ext>
            </a:extLst>
          </p:cNvPr>
          <p:cNvSpPr/>
          <p:nvPr/>
        </p:nvSpPr>
        <p:spPr>
          <a:xfrm>
            <a:off x="3575042" y="4004902"/>
            <a:ext cx="898591" cy="898591"/>
          </a:xfrm>
          <a:prstGeom prst="ellipse">
            <a:avLst/>
          </a:prstGeom>
          <a:solidFill>
            <a:srgbClr val="C00000"/>
          </a:solidFill>
          <a:ln w="57150" cap="flat">
            <a:noFill/>
            <a:prstDash val="solid"/>
            <a:miter/>
          </a:ln>
        </p:spPr>
        <p:txBody>
          <a:bodyPr rtlCol="0" anchor="ctr"/>
          <a:lstStyle/>
          <a:p>
            <a:pPr algn="l"/>
            <a:endParaRPr lang="ko-KR" altLang="en-US"/>
          </a:p>
        </p:txBody>
      </p:sp>
      <p:grpSp>
        <p:nvGrpSpPr>
          <p:cNvPr id="69" name="그룹 68">
            <a:extLst>
              <a:ext uri="{FF2B5EF4-FFF2-40B4-BE49-F238E27FC236}">
                <a16:creationId xmlns:a16="http://schemas.microsoft.com/office/drawing/2014/main" id="{804CD398-E5A2-4396-8AEE-91B9501F4A39}"/>
              </a:ext>
            </a:extLst>
          </p:cNvPr>
          <p:cNvGrpSpPr/>
          <p:nvPr/>
        </p:nvGrpSpPr>
        <p:grpSpPr>
          <a:xfrm>
            <a:off x="3878527" y="4296788"/>
            <a:ext cx="328448" cy="314819"/>
            <a:chOff x="6793030" y="2235612"/>
            <a:chExt cx="390240" cy="374047"/>
          </a:xfrm>
          <a:solidFill>
            <a:schemeClr val="bg1"/>
          </a:solidFill>
        </p:grpSpPr>
        <p:sp>
          <p:nvSpPr>
            <p:cNvPr id="70" name="자유형: 도형 69">
              <a:extLst>
                <a:ext uri="{FF2B5EF4-FFF2-40B4-BE49-F238E27FC236}">
                  <a16:creationId xmlns:a16="http://schemas.microsoft.com/office/drawing/2014/main" id="{BB5BFCB1-498F-4A16-9F59-6FE8397173DE}"/>
                </a:ext>
              </a:extLst>
            </p:cNvPr>
            <p:cNvSpPr/>
            <p:nvPr/>
          </p:nvSpPr>
          <p:spPr>
            <a:xfrm>
              <a:off x="6897520" y="2314384"/>
              <a:ext cx="285750" cy="295275"/>
            </a:xfrm>
            <a:custGeom>
              <a:avLst/>
              <a:gdLst>
                <a:gd name="connsiteX0" fmla="*/ 266033 w 285750"/>
                <a:gd name="connsiteY0" fmla="*/ 7144 h 295275"/>
                <a:gd name="connsiteX1" fmla="*/ 215455 w 285750"/>
                <a:gd name="connsiteY1" fmla="*/ 7144 h 295275"/>
                <a:gd name="connsiteX2" fmla="*/ 215455 w 285750"/>
                <a:gd name="connsiteY2" fmla="*/ 24194 h 295275"/>
                <a:gd name="connsiteX3" fmla="*/ 215455 w 285750"/>
                <a:gd name="connsiteY3" fmla="*/ 40958 h 295275"/>
                <a:gd name="connsiteX4" fmla="*/ 215455 w 285750"/>
                <a:gd name="connsiteY4" fmla="*/ 142589 h 295275"/>
                <a:gd name="connsiteX5" fmla="*/ 165068 w 285750"/>
                <a:gd name="connsiteY5" fmla="*/ 192977 h 295275"/>
                <a:gd name="connsiteX6" fmla="*/ 61436 w 285750"/>
                <a:gd name="connsiteY6" fmla="*/ 192977 h 295275"/>
                <a:gd name="connsiteX7" fmla="*/ 45529 w 285750"/>
                <a:gd name="connsiteY7" fmla="*/ 204121 h 295275"/>
                <a:gd name="connsiteX8" fmla="*/ 21621 w 285750"/>
                <a:gd name="connsiteY8" fmla="*/ 220885 h 295275"/>
                <a:gd name="connsiteX9" fmla="*/ 7144 w 285750"/>
                <a:gd name="connsiteY9" fmla="*/ 231077 h 295275"/>
                <a:gd name="connsiteX10" fmla="*/ 20383 w 285750"/>
                <a:gd name="connsiteY10" fmla="*/ 237649 h 295275"/>
                <a:gd name="connsiteX11" fmla="*/ 134683 w 285750"/>
                <a:gd name="connsiteY11" fmla="*/ 237649 h 295275"/>
                <a:gd name="connsiteX12" fmla="*/ 215836 w 285750"/>
                <a:gd name="connsiteY12" fmla="*/ 294418 h 295275"/>
                <a:gd name="connsiteX13" fmla="*/ 225457 w 285750"/>
                <a:gd name="connsiteY13" fmla="*/ 297466 h 295275"/>
                <a:gd name="connsiteX14" fmla="*/ 236696 w 285750"/>
                <a:gd name="connsiteY14" fmla="*/ 293084 h 295275"/>
                <a:gd name="connsiteX15" fmla="*/ 242125 w 285750"/>
                <a:gd name="connsiteY15" fmla="*/ 280416 h 295275"/>
                <a:gd name="connsiteX16" fmla="*/ 242125 w 285750"/>
                <a:gd name="connsiteY16" fmla="*/ 238411 h 295275"/>
                <a:gd name="connsiteX17" fmla="*/ 266223 w 285750"/>
                <a:gd name="connsiteY17" fmla="*/ 238411 h 295275"/>
                <a:gd name="connsiteX18" fmla="*/ 282987 w 285750"/>
                <a:gd name="connsiteY18" fmla="*/ 221647 h 295275"/>
                <a:gd name="connsiteX19" fmla="*/ 282987 w 285750"/>
                <a:gd name="connsiteY19" fmla="*/ 24003 h 295275"/>
                <a:gd name="connsiteX20" fmla="*/ 266033 w 285750"/>
                <a:gd name="connsiteY20"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5750" h="295275">
                  <a:moveTo>
                    <a:pt x="266033" y="7144"/>
                  </a:moveTo>
                  <a:lnTo>
                    <a:pt x="215455" y="7144"/>
                  </a:lnTo>
                  <a:lnTo>
                    <a:pt x="215455" y="24194"/>
                  </a:lnTo>
                  <a:lnTo>
                    <a:pt x="215455" y="40958"/>
                  </a:lnTo>
                  <a:lnTo>
                    <a:pt x="215455" y="142589"/>
                  </a:lnTo>
                  <a:cubicBezTo>
                    <a:pt x="215455" y="170402"/>
                    <a:pt x="192881" y="192977"/>
                    <a:pt x="165068" y="192977"/>
                  </a:cubicBezTo>
                  <a:lnTo>
                    <a:pt x="61436" y="192977"/>
                  </a:lnTo>
                  <a:lnTo>
                    <a:pt x="45529" y="204121"/>
                  </a:lnTo>
                  <a:lnTo>
                    <a:pt x="21621" y="220885"/>
                  </a:lnTo>
                  <a:lnTo>
                    <a:pt x="7144" y="231077"/>
                  </a:lnTo>
                  <a:cubicBezTo>
                    <a:pt x="10191" y="235077"/>
                    <a:pt x="14954" y="237649"/>
                    <a:pt x="20383" y="237649"/>
                  </a:cubicBezTo>
                  <a:lnTo>
                    <a:pt x="134683" y="237649"/>
                  </a:lnTo>
                  <a:lnTo>
                    <a:pt x="215836" y="294418"/>
                  </a:lnTo>
                  <a:cubicBezTo>
                    <a:pt x="218694" y="296418"/>
                    <a:pt x="222028" y="297466"/>
                    <a:pt x="225457" y="297466"/>
                  </a:cubicBezTo>
                  <a:cubicBezTo>
                    <a:pt x="229457" y="297466"/>
                    <a:pt x="233457" y="296037"/>
                    <a:pt x="236696" y="293084"/>
                  </a:cubicBezTo>
                  <a:cubicBezTo>
                    <a:pt x="240220" y="289846"/>
                    <a:pt x="242125" y="285179"/>
                    <a:pt x="242125" y="280416"/>
                  </a:cubicBezTo>
                  <a:lnTo>
                    <a:pt x="242125" y="238411"/>
                  </a:lnTo>
                  <a:lnTo>
                    <a:pt x="266223" y="238411"/>
                  </a:lnTo>
                  <a:cubicBezTo>
                    <a:pt x="275463" y="238411"/>
                    <a:pt x="282987" y="230886"/>
                    <a:pt x="282987" y="221647"/>
                  </a:cubicBezTo>
                  <a:lnTo>
                    <a:pt x="282987" y="24003"/>
                  </a:lnTo>
                  <a:cubicBezTo>
                    <a:pt x="283083" y="14669"/>
                    <a:pt x="275463" y="7144"/>
                    <a:pt x="266033" y="7144"/>
                  </a:cubicBezTo>
                  <a:close/>
                </a:path>
              </a:pathLst>
            </a:custGeom>
            <a:grpFill/>
            <a:ln w="9525" cap="flat">
              <a:noFill/>
              <a:prstDash val="solid"/>
              <a:miter/>
            </a:ln>
          </p:spPr>
          <p:txBody>
            <a:bodyPr rtlCol="0" anchor="ctr"/>
            <a:lstStyle/>
            <a:p>
              <a:endParaRPr lang="ko-KR" altLang="en-US"/>
            </a:p>
          </p:txBody>
        </p:sp>
        <p:sp>
          <p:nvSpPr>
            <p:cNvPr id="71" name="자유형: 도형 70">
              <a:extLst>
                <a:ext uri="{FF2B5EF4-FFF2-40B4-BE49-F238E27FC236}">
                  <a16:creationId xmlns:a16="http://schemas.microsoft.com/office/drawing/2014/main" id="{54EE7AFA-0016-40F1-ABDD-6D75E366961E}"/>
                </a:ext>
              </a:extLst>
            </p:cNvPr>
            <p:cNvSpPr/>
            <p:nvPr/>
          </p:nvSpPr>
          <p:spPr>
            <a:xfrm>
              <a:off x="6793030" y="2235612"/>
              <a:ext cx="285750" cy="304800"/>
            </a:xfrm>
            <a:custGeom>
              <a:avLst/>
              <a:gdLst>
                <a:gd name="connsiteX0" fmla="*/ 269748 w 285750"/>
                <a:gd name="connsiteY0" fmla="*/ 7144 h 304800"/>
                <a:gd name="connsiteX1" fmla="*/ 23908 w 285750"/>
                <a:gd name="connsiteY1" fmla="*/ 7144 h 304800"/>
                <a:gd name="connsiteX2" fmla="*/ 7144 w 285750"/>
                <a:gd name="connsiteY2" fmla="*/ 23908 h 304800"/>
                <a:gd name="connsiteX3" fmla="*/ 7144 w 285750"/>
                <a:gd name="connsiteY3" fmla="*/ 221361 h 304800"/>
                <a:gd name="connsiteX4" fmla="*/ 23908 w 285750"/>
                <a:gd name="connsiteY4" fmla="*/ 238125 h 304800"/>
                <a:gd name="connsiteX5" fmla="*/ 47244 w 285750"/>
                <a:gd name="connsiteY5" fmla="*/ 238125 h 304800"/>
                <a:gd name="connsiteX6" fmla="*/ 47244 w 285750"/>
                <a:gd name="connsiteY6" fmla="*/ 281178 h 304800"/>
                <a:gd name="connsiteX7" fmla="*/ 52007 w 285750"/>
                <a:gd name="connsiteY7" fmla="*/ 293180 h 304800"/>
                <a:gd name="connsiteX8" fmla="*/ 64008 w 285750"/>
                <a:gd name="connsiteY8" fmla="*/ 298228 h 304800"/>
                <a:gd name="connsiteX9" fmla="*/ 73628 w 285750"/>
                <a:gd name="connsiteY9" fmla="*/ 295180 h 304800"/>
                <a:gd name="connsiteX10" fmla="*/ 107632 w 285750"/>
                <a:gd name="connsiteY10" fmla="*/ 271367 h 304800"/>
                <a:gd name="connsiteX11" fmla="*/ 124396 w 285750"/>
                <a:gd name="connsiteY11" fmla="*/ 259651 h 304800"/>
                <a:gd name="connsiteX12" fmla="*/ 141161 w 285750"/>
                <a:gd name="connsiteY12" fmla="*/ 247936 h 304800"/>
                <a:gd name="connsiteX13" fmla="*/ 154972 w 285750"/>
                <a:gd name="connsiteY13" fmla="*/ 238220 h 304800"/>
                <a:gd name="connsiteX14" fmla="*/ 269653 w 285750"/>
                <a:gd name="connsiteY14" fmla="*/ 238220 h 304800"/>
                <a:gd name="connsiteX15" fmla="*/ 286417 w 285750"/>
                <a:gd name="connsiteY15" fmla="*/ 221456 h 304800"/>
                <a:gd name="connsiteX16" fmla="*/ 286417 w 285750"/>
                <a:gd name="connsiteY16" fmla="*/ 119158 h 304800"/>
                <a:gd name="connsiteX17" fmla="*/ 286417 w 285750"/>
                <a:gd name="connsiteY17" fmla="*/ 102394 h 304800"/>
                <a:gd name="connsiteX18" fmla="*/ 286417 w 285750"/>
                <a:gd name="connsiteY18" fmla="*/ 85630 h 304800"/>
                <a:gd name="connsiteX19" fmla="*/ 286417 w 285750"/>
                <a:gd name="connsiteY19" fmla="*/ 24003 h 304800"/>
                <a:gd name="connsiteX20" fmla="*/ 269748 w 285750"/>
                <a:gd name="connsiteY20" fmla="*/ 7144 h 304800"/>
                <a:gd name="connsiteX21" fmla="*/ 219170 w 285750"/>
                <a:gd name="connsiteY21" fmla="*/ 160877 h 304800"/>
                <a:gd name="connsiteX22" fmla="*/ 202216 w 285750"/>
                <a:gd name="connsiteY22" fmla="*/ 175165 h 304800"/>
                <a:gd name="connsiteX23" fmla="*/ 192405 w 285750"/>
                <a:gd name="connsiteY23" fmla="*/ 175165 h 304800"/>
                <a:gd name="connsiteX24" fmla="*/ 91630 w 285750"/>
                <a:gd name="connsiteY24" fmla="*/ 175165 h 304800"/>
                <a:gd name="connsiteX25" fmla="*/ 74486 w 285750"/>
                <a:gd name="connsiteY25" fmla="*/ 158972 h 304800"/>
                <a:gd name="connsiteX26" fmla="*/ 91154 w 285750"/>
                <a:gd name="connsiteY26" fmla="*/ 141732 h 304800"/>
                <a:gd name="connsiteX27" fmla="*/ 202597 w 285750"/>
                <a:gd name="connsiteY27" fmla="*/ 141732 h 304800"/>
                <a:gd name="connsiteX28" fmla="*/ 217741 w 285750"/>
                <a:gd name="connsiteY28" fmla="*/ 151352 h 304800"/>
                <a:gd name="connsiteX29" fmla="*/ 219170 w 285750"/>
                <a:gd name="connsiteY29" fmla="*/ 160877 h 304800"/>
                <a:gd name="connsiteX30" fmla="*/ 202597 w 285750"/>
                <a:gd name="connsiteY30" fmla="*/ 108204 h 304800"/>
                <a:gd name="connsiteX31" fmla="*/ 91630 w 285750"/>
                <a:gd name="connsiteY31" fmla="*/ 108204 h 304800"/>
                <a:gd name="connsiteX32" fmla="*/ 74486 w 285750"/>
                <a:gd name="connsiteY32" fmla="*/ 92107 h 304800"/>
                <a:gd name="connsiteX33" fmla="*/ 91154 w 285750"/>
                <a:gd name="connsiteY33" fmla="*/ 74771 h 304800"/>
                <a:gd name="connsiteX34" fmla="*/ 202597 w 285750"/>
                <a:gd name="connsiteY34" fmla="*/ 74771 h 304800"/>
                <a:gd name="connsiteX35" fmla="*/ 219361 w 285750"/>
                <a:gd name="connsiteY35" fmla="*/ 91535 h 304800"/>
                <a:gd name="connsiteX36" fmla="*/ 202597 w 285750"/>
                <a:gd name="connsiteY36" fmla="*/ 108204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85750" h="304800">
                  <a:moveTo>
                    <a:pt x="269748" y="7144"/>
                  </a:moveTo>
                  <a:lnTo>
                    <a:pt x="23908" y="7144"/>
                  </a:lnTo>
                  <a:cubicBezTo>
                    <a:pt x="14668" y="7144"/>
                    <a:pt x="7144" y="14668"/>
                    <a:pt x="7144" y="23908"/>
                  </a:cubicBezTo>
                  <a:lnTo>
                    <a:pt x="7144" y="221361"/>
                  </a:lnTo>
                  <a:cubicBezTo>
                    <a:pt x="7144" y="230600"/>
                    <a:pt x="14668" y="238125"/>
                    <a:pt x="23908" y="238125"/>
                  </a:cubicBezTo>
                  <a:lnTo>
                    <a:pt x="47244" y="238125"/>
                  </a:lnTo>
                  <a:lnTo>
                    <a:pt x="47244" y="281178"/>
                  </a:lnTo>
                  <a:cubicBezTo>
                    <a:pt x="47244" y="285655"/>
                    <a:pt x="48863" y="290036"/>
                    <a:pt x="52007" y="293180"/>
                  </a:cubicBezTo>
                  <a:cubicBezTo>
                    <a:pt x="55340" y="296609"/>
                    <a:pt x="59722" y="298228"/>
                    <a:pt x="64008" y="298228"/>
                  </a:cubicBezTo>
                  <a:cubicBezTo>
                    <a:pt x="67342" y="298228"/>
                    <a:pt x="70771" y="297180"/>
                    <a:pt x="73628" y="295180"/>
                  </a:cubicBezTo>
                  <a:lnTo>
                    <a:pt x="107632" y="271367"/>
                  </a:lnTo>
                  <a:lnTo>
                    <a:pt x="124396" y="259651"/>
                  </a:lnTo>
                  <a:lnTo>
                    <a:pt x="141161" y="247936"/>
                  </a:lnTo>
                  <a:lnTo>
                    <a:pt x="154972" y="238220"/>
                  </a:lnTo>
                  <a:lnTo>
                    <a:pt x="269653" y="238220"/>
                  </a:lnTo>
                  <a:cubicBezTo>
                    <a:pt x="278892" y="238220"/>
                    <a:pt x="286417" y="230695"/>
                    <a:pt x="286417" y="221456"/>
                  </a:cubicBezTo>
                  <a:lnTo>
                    <a:pt x="286417" y="119158"/>
                  </a:lnTo>
                  <a:lnTo>
                    <a:pt x="286417" y="102394"/>
                  </a:lnTo>
                  <a:lnTo>
                    <a:pt x="286417" y="85630"/>
                  </a:lnTo>
                  <a:lnTo>
                    <a:pt x="286417" y="24003"/>
                  </a:lnTo>
                  <a:cubicBezTo>
                    <a:pt x="286512" y="14668"/>
                    <a:pt x="279082" y="7144"/>
                    <a:pt x="269748" y="7144"/>
                  </a:cubicBezTo>
                  <a:close/>
                  <a:moveTo>
                    <a:pt x="219170" y="160877"/>
                  </a:moveTo>
                  <a:cubicBezTo>
                    <a:pt x="217932" y="169164"/>
                    <a:pt x="210598" y="175165"/>
                    <a:pt x="202216" y="175165"/>
                  </a:cubicBezTo>
                  <a:lnTo>
                    <a:pt x="192405" y="175165"/>
                  </a:lnTo>
                  <a:lnTo>
                    <a:pt x="91630" y="175165"/>
                  </a:lnTo>
                  <a:cubicBezTo>
                    <a:pt x="82582" y="175165"/>
                    <a:pt x="74771" y="168116"/>
                    <a:pt x="74486" y="158972"/>
                  </a:cubicBezTo>
                  <a:cubicBezTo>
                    <a:pt x="74200" y="149447"/>
                    <a:pt x="81725" y="141732"/>
                    <a:pt x="91154" y="141732"/>
                  </a:cubicBezTo>
                  <a:lnTo>
                    <a:pt x="202597" y="141732"/>
                  </a:lnTo>
                  <a:cubicBezTo>
                    <a:pt x="209265" y="141732"/>
                    <a:pt x="215075" y="145637"/>
                    <a:pt x="217741" y="151352"/>
                  </a:cubicBezTo>
                  <a:cubicBezTo>
                    <a:pt x="219075" y="154114"/>
                    <a:pt x="219646" y="157353"/>
                    <a:pt x="219170" y="160877"/>
                  </a:cubicBezTo>
                  <a:close/>
                  <a:moveTo>
                    <a:pt x="202597" y="108204"/>
                  </a:moveTo>
                  <a:lnTo>
                    <a:pt x="91630" y="108204"/>
                  </a:lnTo>
                  <a:cubicBezTo>
                    <a:pt x="82582" y="108204"/>
                    <a:pt x="74771" y="101155"/>
                    <a:pt x="74486" y="92107"/>
                  </a:cubicBezTo>
                  <a:cubicBezTo>
                    <a:pt x="74200" y="82582"/>
                    <a:pt x="81725" y="74771"/>
                    <a:pt x="91154" y="74771"/>
                  </a:cubicBezTo>
                  <a:lnTo>
                    <a:pt x="202597" y="74771"/>
                  </a:lnTo>
                  <a:cubicBezTo>
                    <a:pt x="211836" y="74771"/>
                    <a:pt x="219361" y="82296"/>
                    <a:pt x="219361" y="91535"/>
                  </a:cubicBezTo>
                  <a:cubicBezTo>
                    <a:pt x="219266" y="100774"/>
                    <a:pt x="211836" y="108204"/>
                    <a:pt x="202597" y="108204"/>
                  </a:cubicBezTo>
                  <a:close/>
                </a:path>
              </a:pathLst>
            </a:custGeom>
            <a:grpFill/>
            <a:ln w="9525" cap="flat">
              <a:noFill/>
              <a:prstDash val="solid"/>
              <a:miter/>
            </a:ln>
          </p:spPr>
          <p:txBody>
            <a:bodyPr rtlCol="0" anchor="ctr"/>
            <a:lstStyle/>
            <a:p>
              <a:endParaRPr lang="ko-KR" altLang="en-US" dirty="0"/>
            </a:p>
          </p:txBody>
        </p:sp>
      </p:grpSp>
      <p:sp>
        <p:nvSpPr>
          <p:cNvPr id="72" name="TextBox 71">
            <a:extLst>
              <a:ext uri="{FF2B5EF4-FFF2-40B4-BE49-F238E27FC236}">
                <a16:creationId xmlns:a16="http://schemas.microsoft.com/office/drawing/2014/main" id="{33BF8C78-67B3-4C5B-8A52-DE6AA53FFB1B}"/>
              </a:ext>
            </a:extLst>
          </p:cNvPr>
          <p:cNvSpPr txBox="1"/>
          <p:nvPr/>
        </p:nvSpPr>
        <p:spPr>
          <a:xfrm>
            <a:off x="4598405" y="4311369"/>
            <a:ext cx="2523919" cy="646331"/>
          </a:xfrm>
          <a:prstGeom prst="rect">
            <a:avLst/>
          </a:prstGeom>
          <a:noFill/>
        </p:spPr>
        <p:txBody>
          <a:bodyPr wrap="square" rtlCol="0">
            <a:spAutoFit/>
          </a:bodyPr>
          <a:lstStyle/>
          <a:p>
            <a:pPr marL="285750" indent="-285750">
              <a:buFont typeface="Arial" panose="020B0604020202020204" pitchFamily="34" charset="0"/>
              <a:buChar char="•"/>
            </a:pPr>
            <a:r>
              <a:rPr lang="en-US" altLang="ko-KR" dirty="0">
                <a:solidFill>
                  <a:srgbClr val="414042"/>
                </a:solidFill>
              </a:rPr>
              <a:t>Open discussion</a:t>
            </a:r>
          </a:p>
          <a:p>
            <a:pPr marL="285750" indent="-285750">
              <a:buFont typeface="Arial" panose="020B0604020202020204" pitchFamily="34" charset="0"/>
              <a:buChar char="•"/>
            </a:pPr>
            <a:r>
              <a:rPr lang="en-US" altLang="ko-KR" dirty="0">
                <a:solidFill>
                  <a:srgbClr val="414042"/>
                </a:solidFill>
              </a:rPr>
              <a:t>Contact information</a:t>
            </a:r>
          </a:p>
        </p:txBody>
      </p:sp>
      <p:sp>
        <p:nvSpPr>
          <p:cNvPr id="73" name="직사각형 72">
            <a:extLst>
              <a:ext uri="{FF2B5EF4-FFF2-40B4-BE49-F238E27FC236}">
                <a16:creationId xmlns:a16="http://schemas.microsoft.com/office/drawing/2014/main" id="{5C392EA2-7D12-44F8-952C-1E8A6F7E7CA0}"/>
              </a:ext>
            </a:extLst>
          </p:cNvPr>
          <p:cNvSpPr/>
          <p:nvPr/>
        </p:nvSpPr>
        <p:spPr>
          <a:xfrm>
            <a:off x="4624268" y="3942037"/>
            <a:ext cx="2540388" cy="369332"/>
          </a:xfrm>
          <a:prstGeom prst="rect">
            <a:avLst/>
          </a:prstGeom>
        </p:spPr>
        <p:txBody>
          <a:bodyPr wrap="square">
            <a:spAutoFit/>
          </a:bodyPr>
          <a:lstStyle/>
          <a:p>
            <a:r>
              <a:rPr lang="es-PE" altLang="ko-KR" b="1" dirty="0">
                <a:solidFill>
                  <a:srgbClr val="414042"/>
                </a:solidFill>
              </a:rPr>
              <a:t>Q</a:t>
            </a:r>
            <a:r>
              <a:rPr lang="en-US" altLang="ko-KR" b="1" dirty="0">
                <a:solidFill>
                  <a:srgbClr val="414042"/>
                </a:solidFill>
              </a:rPr>
              <a:t>&amp;A Session</a:t>
            </a:r>
            <a:endParaRPr lang="ko-KR" altLang="en-US" b="1" dirty="0">
              <a:solidFill>
                <a:srgbClr val="414042"/>
              </a:solidFill>
            </a:endParaRPr>
          </a:p>
        </p:txBody>
      </p:sp>
      <p:sp>
        <p:nvSpPr>
          <p:cNvPr id="2" name="직각 삼각형 32">
            <a:extLst>
              <a:ext uri="{FF2B5EF4-FFF2-40B4-BE49-F238E27FC236}">
                <a16:creationId xmlns:a16="http://schemas.microsoft.com/office/drawing/2014/main" id="{283EE0E6-5DFF-10D1-0025-7266B03FE43C}"/>
              </a:ext>
            </a:extLst>
          </p:cNvPr>
          <p:cNvSpPr/>
          <p:nvPr/>
        </p:nvSpPr>
        <p:spPr>
          <a:xfrm rot="10800000">
            <a:off x="10715166" y="8834"/>
            <a:ext cx="1476834" cy="1476834"/>
          </a:xfrm>
          <a:prstGeom prst="rtTriangle">
            <a:avLst/>
          </a:prstGeom>
          <a:solidFill>
            <a:srgbClr val="FFAFAF">
              <a:alpha val="80000"/>
            </a:srgbClr>
          </a:solidFill>
          <a:ln w="9525" cap="flat">
            <a:noFill/>
            <a:prstDash val="solid"/>
            <a:miter/>
          </a:ln>
        </p:spPr>
        <p:txBody>
          <a:bodyPr rot="0" spcFirstLastPara="0" vertOverflow="overflow" horzOverflow="overflow" vert="vert270" wrap="square" lIns="72000" tIns="180000" rIns="72000" bIns="180000" numCol="1" spcCol="0" rtlCol="0" fromWordArt="0" anchor="ctr" anchorCtr="0" forceAA="0" compatLnSpc="1">
            <a:prstTxWarp prst="textNoShape">
              <a:avLst/>
            </a:prstTxWarp>
            <a:noAutofit/>
          </a:bodyPr>
          <a:lstStyle/>
          <a:p>
            <a:pPr algn="r"/>
            <a:endParaRPr lang="ko-KR" altLang="en-US" sz="1600" dirty="0">
              <a:solidFill>
                <a:schemeClr val="bg1"/>
              </a:solidFill>
              <a:latin typeface="+mj-lt"/>
            </a:endParaRPr>
          </a:p>
        </p:txBody>
      </p:sp>
      <p:sp>
        <p:nvSpPr>
          <p:cNvPr id="3" name="타원 13">
            <a:extLst>
              <a:ext uri="{FF2B5EF4-FFF2-40B4-BE49-F238E27FC236}">
                <a16:creationId xmlns:a16="http://schemas.microsoft.com/office/drawing/2014/main" id="{7DED2521-DED1-9345-8D71-618E338CBAED}"/>
              </a:ext>
            </a:extLst>
          </p:cNvPr>
          <p:cNvSpPr/>
          <p:nvPr/>
        </p:nvSpPr>
        <p:spPr>
          <a:xfrm>
            <a:off x="2029026" y="5640712"/>
            <a:ext cx="2037948" cy="2037948"/>
          </a:xfrm>
          <a:prstGeom prst="ellipse">
            <a:avLst/>
          </a:prstGeom>
          <a:solidFill>
            <a:srgbClr val="193E72">
              <a:alpha val="45000"/>
            </a:srgbClr>
          </a:solidFill>
          <a:ln w="9525" cap="flat">
            <a:noFill/>
            <a:prstDash val="solid"/>
            <a:miter/>
          </a:ln>
        </p:spPr>
        <p:txBody>
          <a:bodyPr rot="0" spcFirstLastPara="0" vertOverflow="overflow" horzOverflow="overflow" vert="vert270" wrap="square" lIns="72000" tIns="180000" rIns="72000" bIns="180000" numCol="1" spcCol="0" rtlCol="0" fromWordArt="0" anchor="ctr" anchorCtr="0" forceAA="0" compatLnSpc="1">
            <a:prstTxWarp prst="textNoShape">
              <a:avLst/>
            </a:prstTxWarp>
            <a:noAutofit/>
          </a:bodyPr>
          <a:lstStyle/>
          <a:p>
            <a:pPr algn="r"/>
            <a:endParaRPr lang="ko-KR" altLang="en-US" sz="1600" dirty="0">
              <a:solidFill>
                <a:schemeClr val="bg1"/>
              </a:solidFill>
              <a:latin typeface="+mj-lt"/>
            </a:endParaRPr>
          </a:p>
        </p:txBody>
      </p:sp>
      <p:grpSp>
        <p:nvGrpSpPr>
          <p:cNvPr id="4" name="Group 3">
            <a:extLst>
              <a:ext uri="{FF2B5EF4-FFF2-40B4-BE49-F238E27FC236}">
                <a16:creationId xmlns:a16="http://schemas.microsoft.com/office/drawing/2014/main" id="{0FEB34CD-D8C8-D677-C489-ADC64221D365}"/>
              </a:ext>
            </a:extLst>
          </p:cNvPr>
          <p:cNvGrpSpPr/>
          <p:nvPr/>
        </p:nvGrpSpPr>
        <p:grpSpPr>
          <a:xfrm>
            <a:off x="177418" y="459358"/>
            <a:ext cx="2228850" cy="702140"/>
            <a:chOff x="3756123" y="1010060"/>
            <a:chExt cx="4098308" cy="1291063"/>
          </a:xfrm>
        </p:grpSpPr>
        <p:pic>
          <p:nvPicPr>
            <p:cNvPr id="5" name="Picture 4">
              <a:extLst>
                <a:ext uri="{FF2B5EF4-FFF2-40B4-BE49-F238E27FC236}">
                  <a16:creationId xmlns:a16="http://schemas.microsoft.com/office/drawing/2014/main" id="{10C1FD38-A3E8-48B8-5A81-C707BA8BBC6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56123" y="1025772"/>
              <a:ext cx="2511044" cy="1255522"/>
            </a:xfrm>
            <a:prstGeom prst="rect">
              <a:avLst/>
            </a:prstGeom>
          </p:spPr>
        </p:pic>
        <p:grpSp>
          <p:nvGrpSpPr>
            <p:cNvPr id="6" name="Group 5">
              <a:extLst>
                <a:ext uri="{FF2B5EF4-FFF2-40B4-BE49-F238E27FC236}">
                  <a16:creationId xmlns:a16="http://schemas.microsoft.com/office/drawing/2014/main" id="{3D8298FC-2835-19C4-4E30-AEB59FE9866C}"/>
                </a:ext>
              </a:extLst>
            </p:cNvPr>
            <p:cNvGrpSpPr/>
            <p:nvPr/>
          </p:nvGrpSpPr>
          <p:grpSpPr>
            <a:xfrm>
              <a:off x="6563366" y="1010060"/>
              <a:ext cx="1291065" cy="1291063"/>
              <a:chOff x="3726482" y="3206233"/>
              <a:chExt cx="1013900" cy="1013899"/>
            </a:xfrm>
          </p:grpSpPr>
          <p:pic>
            <p:nvPicPr>
              <p:cNvPr id="7" name="Image" descr="Image">
                <a:extLst>
                  <a:ext uri="{FF2B5EF4-FFF2-40B4-BE49-F238E27FC236}">
                    <a16:creationId xmlns:a16="http://schemas.microsoft.com/office/drawing/2014/main" id="{43B626D0-12AB-9E8A-1A73-9B59F447F362}"/>
                  </a:ext>
                </a:extLst>
              </p:cNvPr>
              <p:cNvPicPr>
                <a:picLocks noChangeAspect="1"/>
              </p:cNvPicPr>
              <p:nvPr/>
            </p:nvPicPr>
            <p:blipFill>
              <a:blip r:embed="rId3"/>
              <a:stretch>
                <a:fillRect/>
              </a:stretch>
            </p:blipFill>
            <p:spPr>
              <a:xfrm>
                <a:off x="3726482" y="3206233"/>
                <a:ext cx="1013900" cy="1013899"/>
              </a:xfrm>
              <a:prstGeom prst="rect">
                <a:avLst/>
              </a:prstGeom>
              <a:ln w="12700" cap="flat">
                <a:noFill/>
                <a:miter lim="400000"/>
              </a:ln>
              <a:effectLst/>
            </p:spPr>
          </p:pic>
          <p:pic>
            <p:nvPicPr>
              <p:cNvPr id="8" name="FDOT_COMPASS.png" descr="FDOT_COMPASS.png">
                <a:extLst>
                  <a:ext uri="{FF2B5EF4-FFF2-40B4-BE49-F238E27FC236}">
                    <a16:creationId xmlns:a16="http://schemas.microsoft.com/office/drawing/2014/main" id="{5A920965-7038-D3CC-0212-2A38AE5D9BFC}"/>
                  </a:ext>
                </a:extLst>
              </p:cNvPr>
              <p:cNvPicPr>
                <a:picLocks noChangeAspect="1"/>
              </p:cNvPicPr>
              <p:nvPr/>
            </p:nvPicPr>
            <p:blipFill>
              <a:blip r:embed="rId4"/>
              <a:stretch>
                <a:fillRect/>
              </a:stretch>
            </p:blipFill>
            <p:spPr>
              <a:xfrm>
                <a:off x="3776664" y="3236459"/>
                <a:ext cx="914400" cy="914400"/>
              </a:xfrm>
              <a:prstGeom prst="rect">
                <a:avLst/>
              </a:prstGeom>
              <a:ln w="12700" cap="flat">
                <a:noFill/>
                <a:miter lim="400000"/>
              </a:ln>
              <a:effectLst/>
            </p:spPr>
          </p:pic>
        </p:grpSp>
      </p:grpSp>
    </p:spTree>
    <p:extLst>
      <p:ext uri="{BB962C8B-B14F-4D97-AF65-F5344CB8AC3E}">
        <p14:creationId xmlns:p14="http://schemas.microsoft.com/office/powerpoint/2010/main" val="3090623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a:extLst>
              <a:ext uri="{FF2B5EF4-FFF2-40B4-BE49-F238E27FC236}">
                <a16:creationId xmlns:a16="http://schemas.microsoft.com/office/drawing/2014/main" id="{10A23449-6507-4572-BE10-0D6C35E7BA87}"/>
              </a:ext>
            </a:extLst>
          </p:cNvPr>
          <p:cNvSpPr txBox="1"/>
          <p:nvPr/>
        </p:nvSpPr>
        <p:spPr>
          <a:xfrm>
            <a:off x="0" y="3300245"/>
            <a:ext cx="3391418" cy="830997"/>
          </a:xfrm>
          <a:prstGeom prst="rect">
            <a:avLst/>
          </a:prstGeom>
          <a:noFill/>
        </p:spPr>
        <p:txBody>
          <a:bodyPr wrap="square" rtlCol="0">
            <a:spAutoFit/>
          </a:bodyPr>
          <a:lstStyle/>
          <a:p>
            <a:r>
              <a:rPr lang="en-US" altLang="ko-KR" sz="2400" b="1" dirty="0">
                <a:solidFill>
                  <a:schemeClr val="bg1"/>
                </a:solidFill>
                <a:cs typeface="Arial" panose="020B0604020202020204" pitchFamily="34" charset="0"/>
              </a:rPr>
              <a:t>NON-DISCRIMINATION POLICY</a:t>
            </a:r>
            <a:endParaRPr lang="ko-KR" altLang="en-US" sz="2400" b="1" dirty="0">
              <a:solidFill>
                <a:schemeClr val="bg1"/>
              </a:solidFill>
              <a:cs typeface="Arial" panose="020B0604020202020204" pitchFamily="34" charset="0"/>
            </a:endParaRPr>
          </a:p>
        </p:txBody>
      </p:sp>
      <p:sp>
        <p:nvSpPr>
          <p:cNvPr id="74" name="TextBox 73">
            <a:extLst>
              <a:ext uri="{FF2B5EF4-FFF2-40B4-BE49-F238E27FC236}">
                <a16:creationId xmlns:a16="http://schemas.microsoft.com/office/drawing/2014/main" id="{8F98C15B-6C7F-433C-B537-5EF231CE5827}"/>
              </a:ext>
            </a:extLst>
          </p:cNvPr>
          <p:cNvSpPr txBox="1"/>
          <p:nvPr/>
        </p:nvSpPr>
        <p:spPr>
          <a:xfrm>
            <a:off x="3653745" y="809308"/>
            <a:ext cx="7708392" cy="5355312"/>
          </a:xfrm>
          <a:prstGeom prst="rect">
            <a:avLst/>
          </a:prstGeom>
          <a:noFill/>
        </p:spPr>
        <p:txBody>
          <a:bodyPr wrap="square" rtlCol="0">
            <a:spAutoFit/>
          </a:bodyPr>
          <a:lstStyle/>
          <a:p>
            <a:pPr algn="just"/>
            <a:r>
              <a:rPr lang="en-US" altLang="ko-KR" dirty="0">
                <a:solidFill>
                  <a:srgbClr val="414042"/>
                </a:solidFill>
              </a:rPr>
              <a:t>The Florida Department of Transportation is required to comply with various non-discrimination laws and regulations, including Title VI of the Civil Rights Act of 1964. </a:t>
            </a:r>
          </a:p>
          <a:p>
            <a:pPr algn="just"/>
            <a:endParaRPr lang="en-US" altLang="ko-KR" dirty="0">
              <a:solidFill>
                <a:srgbClr val="414042"/>
              </a:solidFill>
            </a:endParaRPr>
          </a:p>
          <a:p>
            <a:pPr algn="just"/>
            <a:r>
              <a:rPr lang="en-US" altLang="ko-KR" dirty="0">
                <a:solidFill>
                  <a:srgbClr val="414042"/>
                </a:solidFill>
              </a:rPr>
              <a:t>Public participation at this meeting is solicited without regard to race, color, national origin, age, sex, religion, disability, or family status. Persons wishing to express their concerns about Title VI may do so by contacting: </a:t>
            </a:r>
          </a:p>
          <a:p>
            <a:pPr algn="ctr"/>
            <a:endParaRPr lang="en-US" altLang="ko-KR" dirty="0">
              <a:solidFill>
                <a:srgbClr val="414042"/>
              </a:solidFill>
            </a:endParaRPr>
          </a:p>
          <a:p>
            <a:pPr algn="ctr"/>
            <a:r>
              <a:rPr lang="en-US" altLang="ko-KR" dirty="0">
                <a:solidFill>
                  <a:srgbClr val="414042"/>
                </a:solidFill>
                <a:latin typeface="Calibri" panose="020F0502020204030204" pitchFamily="34" charset="0"/>
                <a:cs typeface="Calibri" panose="020F0502020204030204" pitchFamily="34" charset="0"/>
              </a:rPr>
              <a:t>District Six Title VI Coordinator</a:t>
            </a:r>
          </a:p>
          <a:p>
            <a:pPr algn="ctr"/>
            <a:r>
              <a:rPr lang="en-US" altLang="ko-KR" dirty="0">
                <a:solidFill>
                  <a:srgbClr val="414042"/>
                </a:solidFill>
                <a:latin typeface="Calibri" panose="020F0502020204030204" pitchFamily="34" charset="0"/>
                <a:cs typeface="Calibri" panose="020F0502020204030204" pitchFamily="34" charset="0"/>
              </a:rPr>
              <a:t> Mark Plass at 305-470-5219 or in writing: </a:t>
            </a:r>
          </a:p>
          <a:p>
            <a:pPr algn="ctr"/>
            <a:r>
              <a:rPr lang="en-US" altLang="ko-KR" dirty="0">
                <a:solidFill>
                  <a:srgbClr val="414042"/>
                </a:solidFill>
                <a:latin typeface="Calibri" panose="020F0502020204030204" pitchFamily="34" charset="0"/>
                <a:cs typeface="Calibri" panose="020F0502020204030204" pitchFamily="34" charset="0"/>
              </a:rPr>
              <a:t>FDOT, 1000 NW 111 Avenue,</a:t>
            </a:r>
          </a:p>
          <a:p>
            <a:pPr algn="ctr"/>
            <a:r>
              <a:rPr lang="en-US" altLang="ko-KR" dirty="0">
                <a:solidFill>
                  <a:srgbClr val="414042"/>
                </a:solidFill>
                <a:latin typeface="Calibri" panose="020F0502020204030204" pitchFamily="34" charset="0"/>
                <a:cs typeface="Calibri" panose="020F0502020204030204" pitchFamily="34" charset="0"/>
              </a:rPr>
              <a:t> Miami, FL 33172, email: </a:t>
            </a:r>
            <a:r>
              <a:rPr lang="en-US" altLang="ko-KR" u="sng" dirty="0">
                <a:solidFill>
                  <a:srgbClr val="467886"/>
                </a:solidFill>
                <a:latin typeface="Calibri" panose="020F0502020204030204" pitchFamily="34" charset="0"/>
                <a:cs typeface="Calibri" panose="020F0502020204030204" pitchFamily="34" charset="0"/>
              </a:rPr>
              <a:t>Mark.Plass</a:t>
            </a:r>
            <a:r>
              <a:rPr lang="en-US" sz="1800" u="sng" dirty="0">
                <a:solidFill>
                  <a:srgbClr val="467886"/>
                </a:solidFill>
                <a:effectLst/>
                <a:latin typeface="Calibri" panose="020F0502020204030204" pitchFamily="34" charset="0"/>
                <a:ea typeface="Aptos" panose="020B0004020202020204" pitchFamily="34" charset="0"/>
                <a:cs typeface="Calibri" panose="020F0502020204030204" pitchFamily="34" charset="0"/>
                <a:hlinkClick r:id="rId2"/>
              </a:rPr>
              <a:t>@dot.state.fl.us</a:t>
            </a:r>
            <a:endParaRPr lang="en-US" altLang="ko-KR" dirty="0">
              <a:solidFill>
                <a:srgbClr val="414042"/>
              </a:solidFill>
              <a:latin typeface="Calibri" panose="020F0502020204030204" pitchFamily="34" charset="0"/>
              <a:cs typeface="Calibri" panose="020F0502020204030204" pitchFamily="34" charset="0"/>
            </a:endParaRPr>
          </a:p>
          <a:p>
            <a:pPr algn="ctr"/>
            <a:endParaRPr lang="en-US" altLang="ko-KR" dirty="0">
              <a:solidFill>
                <a:srgbClr val="414042"/>
              </a:solidFill>
            </a:endParaRPr>
          </a:p>
          <a:p>
            <a:pPr algn="ctr"/>
            <a:r>
              <a:rPr lang="en-US" altLang="ko-KR" dirty="0">
                <a:solidFill>
                  <a:srgbClr val="414042"/>
                </a:solidFill>
              </a:rPr>
              <a:t>State Title VI Coordinator </a:t>
            </a:r>
          </a:p>
          <a:p>
            <a:pPr algn="ctr"/>
            <a:r>
              <a:rPr lang="en-US" altLang="ko-KR" dirty="0">
                <a:solidFill>
                  <a:srgbClr val="414042"/>
                </a:solidFill>
              </a:rPr>
              <a:t>Stefan </a:t>
            </a:r>
            <a:r>
              <a:rPr lang="en-US" altLang="ko-KR" dirty="0" err="1">
                <a:solidFill>
                  <a:srgbClr val="414042"/>
                </a:solidFill>
              </a:rPr>
              <a:t>Kulakowski</a:t>
            </a:r>
            <a:r>
              <a:rPr lang="en-US" altLang="ko-KR" dirty="0">
                <a:solidFill>
                  <a:srgbClr val="414042"/>
                </a:solidFill>
              </a:rPr>
              <a:t> at 850-414-4702 or in writing: </a:t>
            </a:r>
          </a:p>
          <a:p>
            <a:pPr algn="ctr"/>
            <a:r>
              <a:rPr lang="en-US" altLang="ko-KR" dirty="0">
                <a:solidFill>
                  <a:srgbClr val="414042"/>
                </a:solidFill>
              </a:rPr>
              <a:t>Equal Opportunity Office </a:t>
            </a:r>
          </a:p>
          <a:p>
            <a:pPr algn="ctr"/>
            <a:r>
              <a:rPr lang="en-US" altLang="ko-KR" dirty="0">
                <a:solidFill>
                  <a:srgbClr val="414042"/>
                </a:solidFill>
              </a:rPr>
              <a:t>605 Suwannee Street, MS 65,</a:t>
            </a:r>
          </a:p>
          <a:p>
            <a:pPr algn="ctr"/>
            <a:r>
              <a:rPr lang="en-US" altLang="ko-KR" dirty="0">
                <a:solidFill>
                  <a:srgbClr val="414042"/>
                </a:solidFill>
              </a:rPr>
              <a:t> Tallahassee, FL 32399 email: </a:t>
            </a:r>
            <a:r>
              <a:rPr lang="en-US" altLang="ko-KR" dirty="0">
                <a:solidFill>
                  <a:srgbClr val="414042"/>
                </a:solidFill>
                <a:hlinkClick r:id="rId3"/>
              </a:rPr>
              <a:t>Stefan.Kulakowski@dot.state.fl.us</a:t>
            </a:r>
            <a:endParaRPr lang="en-US" altLang="ko-KR" dirty="0">
              <a:solidFill>
                <a:srgbClr val="414042"/>
              </a:solidFill>
            </a:endParaRPr>
          </a:p>
          <a:p>
            <a:pPr algn="ctr"/>
            <a:endParaRPr lang="en-US" altLang="ko-KR" dirty="0">
              <a:solidFill>
                <a:srgbClr val="414042"/>
              </a:solidFill>
            </a:endParaRPr>
          </a:p>
        </p:txBody>
      </p:sp>
      <p:grpSp>
        <p:nvGrpSpPr>
          <p:cNvPr id="4" name="Group 3">
            <a:extLst>
              <a:ext uri="{FF2B5EF4-FFF2-40B4-BE49-F238E27FC236}">
                <a16:creationId xmlns:a16="http://schemas.microsoft.com/office/drawing/2014/main" id="{0FEB34CD-D8C8-D677-C489-ADC64221D365}"/>
              </a:ext>
            </a:extLst>
          </p:cNvPr>
          <p:cNvGrpSpPr/>
          <p:nvPr/>
        </p:nvGrpSpPr>
        <p:grpSpPr>
          <a:xfrm>
            <a:off x="177418" y="459358"/>
            <a:ext cx="2228850" cy="702140"/>
            <a:chOff x="3756123" y="1010060"/>
            <a:chExt cx="4098308" cy="1291063"/>
          </a:xfrm>
        </p:grpSpPr>
        <p:pic>
          <p:nvPicPr>
            <p:cNvPr id="5" name="Picture 4">
              <a:extLst>
                <a:ext uri="{FF2B5EF4-FFF2-40B4-BE49-F238E27FC236}">
                  <a16:creationId xmlns:a16="http://schemas.microsoft.com/office/drawing/2014/main" id="{10C1FD38-A3E8-48B8-5A81-C707BA8BBC6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56123" y="1025772"/>
              <a:ext cx="2511044" cy="1255522"/>
            </a:xfrm>
            <a:prstGeom prst="rect">
              <a:avLst/>
            </a:prstGeom>
          </p:spPr>
        </p:pic>
        <p:grpSp>
          <p:nvGrpSpPr>
            <p:cNvPr id="6" name="Group 5">
              <a:extLst>
                <a:ext uri="{FF2B5EF4-FFF2-40B4-BE49-F238E27FC236}">
                  <a16:creationId xmlns:a16="http://schemas.microsoft.com/office/drawing/2014/main" id="{3D8298FC-2835-19C4-4E30-AEB59FE9866C}"/>
                </a:ext>
              </a:extLst>
            </p:cNvPr>
            <p:cNvGrpSpPr/>
            <p:nvPr/>
          </p:nvGrpSpPr>
          <p:grpSpPr>
            <a:xfrm>
              <a:off x="6563366" y="1010060"/>
              <a:ext cx="1291065" cy="1291063"/>
              <a:chOff x="3726482" y="3206233"/>
              <a:chExt cx="1013900" cy="1013899"/>
            </a:xfrm>
          </p:grpSpPr>
          <p:pic>
            <p:nvPicPr>
              <p:cNvPr id="7" name="Image" descr="Image">
                <a:extLst>
                  <a:ext uri="{FF2B5EF4-FFF2-40B4-BE49-F238E27FC236}">
                    <a16:creationId xmlns:a16="http://schemas.microsoft.com/office/drawing/2014/main" id="{43B626D0-12AB-9E8A-1A73-9B59F447F362}"/>
                  </a:ext>
                </a:extLst>
              </p:cNvPr>
              <p:cNvPicPr>
                <a:picLocks noChangeAspect="1"/>
              </p:cNvPicPr>
              <p:nvPr/>
            </p:nvPicPr>
            <p:blipFill>
              <a:blip r:embed="rId5"/>
              <a:stretch>
                <a:fillRect/>
              </a:stretch>
            </p:blipFill>
            <p:spPr>
              <a:xfrm>
                <a:off x="3726482" y="3206233"/>
                <a:ext cx="1013900" cy="1013899"/>
              </a:xfrm>
              <a:prstGeom prst="rect">
                <a:avLst/>
              </a:prstGeom>
              <a:ln w="12700" cap="flat">
                <a:noFill/>
                <a:miter lim="400000"/>
              </a:ln>
              <a:effectLst/>
            </p:spPr>
          </p:pic>
          <p:pic>
            <p:nvPicPr>
              <p:cNvPr id="8" name="FDOT_COMPASS.png" descr="FDOT_COMPASS.png">
                <a:extLst>
                  <a:ext uri="{FF2B5EF4-FFF2-40B4-BE49-F238E27FC236}">
                    <a16:creationId xmlns:a16="http://schemas.microsoft.com/office/drawing/2014/main" id="{5A920965-7038-D3CC-0212-2A38AE5D9BFC}"/>
                  </a:ext>
                </a:extLst>
              </p:cNvPr>
              <p:cNvPicPr>
                <a:picLocks noChangeAspect="1"/>
              </p:cNvPicPr>
              <p:nvPr/>
            </p:nvPicPr>
            <p:blipFill>
              <a:blip r:embed="rId6"/>
              <a:stretch>
                <a:fillRect/>
              </a:stretch>
            </p:blipFill>
            <p:spPr>
              <a:xfrm>
                <a:off x="3776664" y="3236459"/>
                <a:ext cx="914400" cy="914400"/>
              </a:xfrm>
              <a:prstGeom prst="rect">
                <a:avLst/>
              </a:prstGeom>
              <a:ln w="12700" cap="flat">
                <a:noFill/>
                <a:miter lim="400000"/>
              </a:ln>
              <a:effectLst/>
            </p:spPr>
          </p:pic>
        </p:grpSp>
      </p:grpSp>
    </p:spTree>
    <p:extLst>
      <p:ext uri="{BB962C8B-B14F-4D97-AF65-F5344CB8AC3E}">
        <p14:creationId xmlns:p14="http://schemas.microsoft.com/office/powerpoint/2010/main" val="10932622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a:extLst>
              <a:ext uri="{FF2B5EF4-FFF2-40B4-BE49-F238E27FC236}">
                <a16:creationId xmlns:a16="http://schemas.microsoft.com/office/drawing/2014/main" id="{10A23449-6507-4572-BE10-0D6C35E7BA87}"/>
              </a:ext>
            </a:extLst>
          </p:cNvPr>
          <p:cNvSpPr txBox="1"/>
          <p:nvPr/>
        </p:nvSpPr>
        <p:spPr>
          <a:xfrm>
            <a:off x="206818" y="3157451"/>
            <a:ext cx="2672443" cy="954107"/>
          </a:xfrm>
          <a:prstGeom prst="rect">
            <a:avLst/>
          </a:prstGeom>
          <a:noFill/>
        </p:spPr>
        <p:txBody>
          <a:bodyPr wrap="square" rtlCol="0">
            <a:spAutoFit/>
          </a:bodyPr>
          <a:lstStyle/>
          <a:p>
            <a:r>
              <a:rPr lang="en-US" altLang="ko-KR" sz="2800" b="1" dirty="0">
                <a:solidFill>
                  <a:schemeClr val="bg1"/>
                </a:solidFill>
                <a:cs typeface="Arial" panose="020B0604020202020204" pitchFamily="34" charset="0"/>
              </a:rPr>
              <a:t>RULES OF ENGAGEMENT</a:t>
            </a:r>
            <a:endParaRPr lang="ko-KR" altLang="en-US" sz="2800" b="1" dirty="0">
              <a:solidFill>
                <a:schemeClr val="bg1"/>
              </a:solidFill>
              <a:cs typeface="Arial" panose="020B0604020202020204" pitchFamily="34" charset="0"/>
            </a:endParaRPr>
          </a:p>
        </p:txBody>
      </p:sp>
      <p:sp>
        <p:nvSpPr>
          <p:cNvPr id="74" name="TextBox 73">
            <a:extLst>
              <a:ext uri="{FF2B5EF4-FFF2-40B4-BE49-F238E27FC236}">
                <a16:creationId xmlns:a16="http://schemas.microsoft.com/office/drawing/2014/main" id="{8F98C15B-6C7F-433C-B537-5EF231CE5827}"/>
              </a:ext>
            </a:extLst>
          </p:cNvPr>
          <p:cNvSpPr txBox="1"/>
          <p:nvPr/>
        </p:nvSpPr>
        <p:spPr>
          <a:xfrm>
            <a:off x="3142696" y="1727917"/>
            <a:ext cx="9135122" cy="3139321"/>
          </a:xfrm>
          <a:prstGeom prst="rect">
            <a:avLst/>
          </a:prstGeom>
          <a:noFill/>
        </p:spPr>
        <p:txBody>
          <a:bodyPr wrap="square" rtlCol="0">
            <a:spAutoFit/>
          </a:bodyPr>
          <a:lstStyle/>
          <a:p>
            <a:pPr marL="342900" indent="-342900">
              <a:buFont typeface="Arial" panose="020B0604020202020204" pitchFamily="34" charset="0"/>
              <a:buChar char="•"/>
              <a:defRPr/>
            </a:pPr>
            <a:r>
              <a:rPr lang="en-US" dirty="0">
                <a:solidFill>
                  <a:srgbClr val="414042"/>
                </a:solidFill>
              </a:rPr>
              <a:t>This meeting is being recorded.</a:t>
            </a:r>
          </a:p>
          <a:p>
            <a:pPr marL="342900" indent="-342900">
              <a:buFont typeface="Arial" panose="020B0604020202020204" pitchFamily="34" charset="0"/>
              <a:buChar char="•"/>
              <a:defRPr/>
            </a:pPr>
            <a:endParaRPr lang="en-US" dirty="0">
              <a:solidFill>
                <a:srgbClr val="414042"/>
              </a:solidFill>
            </a:endParaRPr>
          </a:p>
          <a:p>
            <a:pPr marL="342900" indent="-342900">
              <a:buFont typeface="Arial" panose="020B0604020202020204" pitchFamily="34" charset="0"/>
              <a:buChar char="•"/>
              <a:defRPr/>
            </a:pPr>
            <a:r>
              <a:rPr lang="en-US" dirty="0">
                <a:solidFill>
                  <a:srgbClr val="414042"/>
                </a:solidFill>
              </a:rPr>
              <a:t>The meeting will begin with a presentation followed by comments and questions.</a:t>
            </a:r>
          </a:p>
          <a:p>
            <a:pPr marL="342900" indent="-342900">
              <a:buFont typeface="Arial" panose="020B0604020202020204" pitchFamily="34" charset="0"/>
              <a:buChar char="•"/>
              <a:defRPr/>
            </a:pPr>
            <a:endParaRPr lang="en-US" dirty="0">
              <a:solidFill>
                <a:srgbClr val="414042"/>
              </a:solidFill>
            </a:endParaRPr>
          </a:p>
          <a:p>
            <a:pPr marL="342900" indent="-342900">
              <a:buFont typeface="Arial" panose="020B0604020202020204" pitchFamily="34" charset="0"/>
              <a:buChar char="•"/>
              <a:defRPr/>
            </a:pPr>
            <a:r>
              <a:rPr lang="en-US" dirty="0">
                <a:solidFill>
                  <a:srgbClr val="414042"/>
                </a:solidFill>
              </a:rPr>
              <a:t>If you are calling in via phone, you will not be able to provide comments during the meeting. To provide comments, call (305) 560-8218  or e-mail </a:t>
            </a:r>
            <a:r>
              <a:rPr lang="en-US" dirty="0">
                <a:solidFill>
                  <a:srgbClr val="414042"/>
                </a:solidFill>
                <a:hlinkClick r:id="rId3">
                  <a:extLst>
                    <a:ext uri="{A12FA001-AC4F-418D-AE19-62706E023703}">
                      <ahyp:hlinkClr xmlns:ahyp="http://schemas.microsoft.com/office/drawing/2018/hyperlinkcolor" val="tx"/>
                    </a:ext>
                  </a:extLst>
                </a:hlinkClick>
              </a:rPr>
              <a:t>maria@iscprgroup.com</a:t>
            </a:r>
            <a:r>
              <a:rPr lang="en-US" dirty="0">
                <a:solidFill>
                  <a:srgbClr val="414042"/>
                </a:solidFill>
              </a:rPr>
              <a:t>.</a:t>
            </a:r>
          </a:p>
          <a:p>
            <a:pPr>
              <a:defRPr/>
            </a:pPr>
            <a:endParaRPr lang="en-US" dirty="0">
              <a:solidFill>
                <a:srgbClr val="414042"/>
              </a:solidFill>
            </a:endParaRPr>
          </a:p>
          <a:p>
            <a:pPr marL="342900" indent="-342900">
              <a:buFont typeface="Arial" panose="020B0604020202020204" pitchFamily="34" charset="0"/>
              <a:buChar char="•"/>
              <a:defRPr/>
            </a:pPr>
            <a:r>
              <a:rPr lang="en-US" dirty="0">
                <a:solidFill>
                  <a:srgbClr val="414042"/>
                </a:solidFill>
              </a:rPr>
              <a:t>Tonight’s presentation is available at: </a:t>
            </a:r>
            <a:endParaRPr lang="en-US" sz="1800" dirty="0">
              <a:solidFill>
                <a:srgbClr val="414042"/>
              </a:solidFill>
              <a:latin typeface="Arial" panose="020B0604020202020204" pitchFamily="34" charset="0"/>
              <a:cs typeface="Arial" panose="020B0604020202020204" pitchFamily="34" charset="0"/>
              <a:hlinkClick r:id="rId4"/>
            </a:endParaRPr>
          </a:p>
          <a:p>
            <a:pPr algn="ctr">
              <a:defRPr/>
            </a:pPr>
            <a:r>
              <a:rPr lang="en-US" dirty="0">
                <a:solidFill>
                  <a:srgbClr val="414042"/>
                </a:solidFill>
                <a:hlinkClick r:id="rId5"/>
              </a:rPr>
              <a:t>https://www.fdotmiamidade.com/design-projects/south-miami-dade/sr-90us-41sw-7-st-from-east-of-sw-27-ave-to-brickell-ave.html</a:t>
            </a:r>
            <a:endParaRPr lang="en-US" dirty="0">
              <a:solidFill>
                <a:srgbClr val="414042"/>
              </a:solidFill>
            </a:endParaRPr>
          </a:p>
          <a:p>
            <a:pPr algn="ctr">
              <a:defRPr/>
            </a:pPr>
            <a:endParaRPr lang="en-US" dirty="0">
              <a:solidFill>
                <a:srgbClr val="414042"/>
              </a:solidFill>
            </a:endParaRPr>
          </a:p>
        </p:txBody>
      </p:sp>
      <p:grpSp>
        <p:nvGrpSpPr>
          <p:cNvPr id="4" name="Group 3">
            <a:extLst>
              <a:ext uri="{FF2B5EF4-FFF2-40B4-BE49-F238E27FC236}">
                <a16:creationId xmlns:a16="http://schemas.microsoft.com/office/drawing/2014/main" id="{0FEB34CD-D8C8-D677-C489-ADC64221D365}"/>
              </a:ext>
            </a:extLst>
          </p:cNvPr>
          <p:cNvGrpSpPr/>
          <p:nvPr/>
        </p:nvGrpSpPr>
        <p:grpSpPr>
          <a:xfrm>
            <a:off x="177418" y="459358"/>
            <a:ext cx="2228850" cy="702140"/>
            <a:chOff x="3756123" y="1010060"/>
            <a:chExt cx="4098308" cy="1291063"/>
          </a:xfrm>
        </p:grpSpPr>
        <p:pic>
          <p:nvPicPr>
            <p:cNvPr id="5" name="Picture 4">
              <a:extLst>
                <a:ext uri="{FF2B5EF4-FFF2-40B4-BE49-F238E27FC236}">
                  <a16:creationId xmlns:a16="http://schemas.microsoft.com/office/drawing/2014/main" id="{10C1FD38-A3E8-48B8-5A81-C707BA8BBC6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756123" y="1025772"/>
              <a:ext cx="2511044" cy="1255522"/>
            </a:xfrm>
            <a:prstGeom prst="rect">
              <a:avLst/>
            </a:prstGeom>
          </p:spPr>
        </p:pic>
        <p:grpSp>
          <p:nvGrpSpPr>
            <p:cNvPr id="6" name="Group 5">
              <a:extLst>
                <a:ext uri="{FF2B5EF4-FFF2-40B4-BE49-F238E27FC236}">
                  <a16:creationId xmlns:a16="http://schemas.microsoft.com/office/drawing/2014/main" id="{3D8298FC-2835-19C4-4E30-AEB59FE9866C}"/>
                </a:ext>
              </a:extLst>
            </p:cNvPr>
            <p:cNvGrpSpPr/>
            <p:nvPr/>
          </p:nvGrpSpPr>
          <p:grpSpPr>
            <a:xfrm>
              <a:off x="6563366" y="1010060"/>
              <a:ext cx="1291065" cy="1291063"/>
              <a:chOff x="3726482" y="3206233"/>
              <a:chExt cx="1013900" cy="1013899"/>
            </a:xfrm>
          </p:grpSpPr>
          <p:pic>
            <p:nvPicPr>
              <p:cNvPr id="7" name="Image" descr="Image">
                <a:extLst>
                  <a:ext uri="{FF2B5EF4-FFF2-40B4-BE49-F238E27FC236}">
                    <a16:creationId xmlns:a16="http://schemas.microsoft.com/office/drawing/2014/main" id="{43B626D0-12AB-9E8A-1A73-9B59F447F362}"/>
                  </a:ext>
                </a:extLst>
              </p:cNvPr>
              <p:cNvPicPr>
                <a:picLocks noChangeAspect="1"/>
              </p:cNvPicPr>
              <p:nvPr/>
            </p:nvPicPr>
            <p:blipFill>
              <a:blip r:embed="rId7"/>
              <a:stretch>
                <a:fillRect/>
              </a:stretch>
            </p:blipFill>
            <p:spPr>
              <a:xfrm>
                <a:off x="3726482" y="3206233"/>
                <a:ext cx="1013900" cy="1013899"/>
              </a:xfrm>
              <a:prstGeom prst="rect">
                <a:avLst/>
              </a:prstGeom>
              <a:ln w="12700" cap="flat">
                <a:noFill/>
                <a:miter lim="400000"/>
              </a:ln>
              <a:effectLst/>
            </p:spPr>
          </p:pic>
          <p:pic>
            <p:nvPicPr>
              <p:cNvPr id="8" name="FDOT_COMPASS.png" descr="FDOT_COMPASS.png">
                <a:extLst>
                  <a:ext uri="{FF2B5EF4-FFF2-40B4-BE49-F238E27FC236}">
                    <a16:creationId xmlns:a16="http://schemas.microsoft.com/office/drawing/2014/main" id="{5A920965-7038-D3CC-0212-2A38AE5D9BFC}"/>
                  </a:ext>
                </a:extLst>
              </p:cNvPr>
              <p:cNvPicPr>
                <a:picLocks noChangeAspect="1"/>
              </p:cNvPicPr>
              <p:nvPr/>
            </p:nvPicPr>
            <p:blipFill>
              <a:blip r:embed="rId8"/>
              <a:stretch>
                <a:fillRect/>
              </a:stretch>
            </p:blipFill>
            <p:spPr>
              <a:xfrm>
                <a:off x="3776664" y="3236459"/>
                <a:ext cx="914400" cy="914400"/>
              </a:xfrm>
              <a:prstGeom prst="rect">
                <a:avLst/>
              </a:prstGeom>
              <a:ln w="12700" cap="flat">
                <a:noFill/>
                <a:miter lim="400000"/>
              </a:ln>
              <a:effectLst/>
            </p:spPr>
          </p:pic>
        </p:grpSp>
      </p:grpSp>
    </p:spTree>
    <p:extLst>
      <p:ext uri="{BB962C8B-B14F-4D97-AF65-F5344CB8AC3E}">
        <p14:creationId xmlns:p14="http://schemas.microsoft.com/office/powerpoint/2010/main" val="3561643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a:extLst>
              <a:ext uri="{FF2B5EF4-FFF2-40B4-BE49-F238E27FC236}">
                <a16:creationId xmlns:a16="http://schemas.microsoft.com/office/drawing/2014/main" id="{10A23449-6507-4572-BE10-0D6C35E7BA87}"/>
              </a:ext>
            </a:extLst>
          </p:cNvPr>
          <p:cNvSpPr txBox="1"/>
          <p:nvPr/>
        </p:nvSpPr>
        <p:spPr>
          <a:xfrm>
            <a:off x="206818" y="3157451"/>
            <a:ext cx="2672443" cy="954107"/>
          </a:xfrm>
          <a:prstGeom prst="rect">
            <a:avLst/>
          </a:prstGeom>
          <a:noFill/>
        </p:spPr>
        <p:txBody>
          <a:bodyPr wrap="square" rtlCol="0">
            <a:spAutoFit/>
          </a:bodyPr>
          <a:lstStyle/>
          <a:p>
            <a:r>
              <a:rPr lang="en-US" altLang="ko-KR" sz="2800" b="1" dirty="0">
                <a:solidFill>
                  <a:schemeClr val="bg1"/>
                </a:solidFill>
                <a:cs typeface="Arial" panose="020B0604020202020204" pitchFamily="34" charset="0"/>
              </a:rPr>
              <a:t>RULES OF ENGAGEMENT</a:t>
            </a:r>
            <a:endParaRPr lang="ko-KR" altLang="en-US" sz="2800" b="1" dirty="0">
              <a:solidFill>
                <a:schemeClr val="bg1"/>
              </a:solidFill>
              <a:cs typeface="Arial" panose="020B0604020202020204" pitchFamily="34" charset="0"/>
            </a:endParaRPr>
          </a:p>
        </p:txBody>
      </p:sp>
      <p:sp>
        <p:nvSpPr>
          <p:cNvPr id="74" name="TextBox 73">
            <a:extLst>
              <a:ext uri="{FF2B5EF4-FFF2-40B4-BE49-F238E27FC236}">
                <a16:creationId xmlns:a16="http://schemas.microsoft.com/office/drawing/2014/main" id="{8F98C15B-6C7F-433C-B537-5EF231CE5827}"/>
              </a:ext>
            </a:extLst>
          </p:cNvPr>
          <p:cNvSpPr txBox="1"/>
          <p:nvPr/>
        </p:nvSpPr>
        <p:spPr>
          <a:xfrm>
            <a:off x="2802834" y="1308968"/>
            <a:ext cx="9041296" cy="830997"/>
          </a:xfrm>
          <a:prstGeom prst="rect">
            <a:avLst/>
          </a:prstGeom>
          <a:noFill/>
        </p:spPr>
        <p:txBody>
          <a:bodyPr wrap="square" rtlCol="0">
            <a:spAutoFit/>
          </a:bodyPr>
          <a:lstStyle/>
          <a:p>
            <a:pPr algn="ctr"/>
            <a:r>
              <a:rPr lang="en-US" sz="2400" b="1" dirty="0">
                <a:solidFill>
                  <a:srgbClr val="414042"/>
                </a:solidFill>
              </a:rPr>
              <a:t>Scan the QR code to </a:t>
            </a:r>
          </a:p>
          <a:p>
            <a:pPr algn="ctr"/>
            <a:r>
              <a:rPr lang="en-US" sz="2400" b="1" dirty="0">
                <a:solidFill>
                  <a:srgbClr val="414042"/>
                </a:solidFill>
              </a:rPr>
              <a:t>download the presentation</a:t>
            </a:r>
          </a:p>
        </p:txBody>
      </p:sp>
      <p:grpSp>
        <p:nvGrpSpPr>
          <p:cNvPr id="4" name="Group 3">
            <a:extLst>
              <a:ext uri="{FF2B5EF4-FFF2-40B4-BE49-F238E27FC236}">
                <a16:creationId xmlns:a16="http://schemas.microsoft.com/office/drawing/2014/main" id="{0FEB34CD-D8C8-D677-C489-ADC64221D365}"/>
              </a:ext>
            </a:extLst>
          </p:cNvPr>
          <p:cNvGrpSpPr/>
          <p:nvPr/>
        </p:nvGrpSpPr>
        <p:grpSpPr>
          <a:xfrm>
            <a:off x="177418" y="459358"/>
            <a:ext cx="2228850" cy="702140"/>
            <a:chOff x="3756123" y="1010060"/>
            <a:chExt cx="4098308" cy="1291063"/>
          </a:xfrm>
        </p:grpSpPr>
        <p:pic>
          <p:nvPicPr>
            <p:cNvPr id="5" name="Picture 4">
              <a:extLst>
                <a:ext uri="{FF2B5EF4-FFF2-40B4-BE49-F238E27FC236}">
                  <a16:creationId xmlns:a16="http://schemas.microsoft.com/office/drawing/2014/main" id="{10C1FD38-A3E8-48B8-5A81-C707BA8BBC6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56123" y="1025772"/>
              <a:ext cx="2511044" cy="1255522"/>
            </a:xfrm>
            <a:prstGeom prst="rect">
              <a:avLst/>
            </a:prstGeom>
          </p:spPr>
        </p:pic>
        <p:grpSp>
          <p:nvGrpSpPr>
            <p:cNvPr id="6" name="Group 5">
              <a:extLst>
                <a:ext uri="{FF2B5EF4-FFF2-40B4-BE49-F238E27FC236}">
                  <a16:creationId xmlns:a16="http://schemas.microsoft.com/office/drawing/2014/main" id="{3D8298FC-2835-19C4-4E30-AEB59FE9866C}"/>
                </a:ext>
              </a:extLst>
            </p:cNvPr>
            <p:cNvGrpSpPr/>
            <p:nvPr/>
          </p:nvGrpSpPr>
          <p:grpSpPr>
            <a:xfrm>
              <a:off x="6563366" y="1010060"/>
              <a:ext cx="1291065" cy="1291063"/>
              <a:chOff x="3726482" y="3206233"/>
              <a:chExt cx="1013900" cy="1013899"/>
            </a:xfrm>
          </p:grpSpPr>
          <p:pic>
            <p:nvPicPr>
              <p:cNvPr id="7" name="Image" descr="Image">
                <a:extLst>
                  <a:ext uri="{FF2B5EF4-FFF2-40B4-BE49-F238E27FC236}">
                    <a16:creationId xmlns:a16="http://schemas.microsoft.com/office/drawing/2014/main" id="{43B626D0-12AB-9E8A-1A73-9B59F447F362}"/>
                  </a:ext>
                </a:extLst>
              </p:cNvPr>
              <p:cNvPicPr>
                <a:picLocks noChangeAspect="1"/>
              </p:cNvPicPr>
              <p:nvPr/>
            </p:nvPicPr>
            <p:blipFill>
              <a:blip r:embed="rId3"/>
              <a:stretch>
                <a:fillRect/>
              </a:stretch>
            </p:blipFill>
            <p:spPr>
              <a:xfrm>
                <a:off x="3726482" y="3206233"/>
                <a:ext cx="1013900" cy="1013899"/>
              </a:xfrm>
              <a:prstGeom prst="rect">
                <a:avLst/>
              </a:prstGeom>
              <a:ln w="12700" cap="flat">
                <a:noFill/>
                <a:miter lim="400000"/>
              </a:ln>
              <a:effectLst/>
            </p:spPr>
          </p:pic>
          <p:pic>
            <p:nvPicPr>
              <p:cNvPr id="8" name="FDOT_COMPASS.png" descr="FDOT_COMPASS.png">
                <a:extLst>
                  <a:ext uri="{FF2B5EF4-FFF2-40B4-BE49-F238E27FC236}">
                    <a16:creationId xmlns:a16="http://schemas.microsoft.com/office/drawing/2014/main" id="{5A920965-7038-D3CC-0212-2A38AE5D9BFC}"/>
                  </a:ext>
                </a:extLst>
              </p:cNvPr>
              <p:cNvPicPr>
                <a:picLocks noChangeAspect="1"/>
              </p:cNvPicPr>
              <p:nvPr/>
            </p:nvPicPr>
            <p:blipFill>
              <a:blip r:embed="rId4"/>
              <a:stretch>
                <a:fillRect/>
              </a:stretch>
            </p:blipFill>
            <p:spPr>
              <a:xfrm>
                <a:off x="3776664" y="3236459"/>
                <a:ext cx="914400" cy="914400"/>
              </a:xfrm>
              <a:prstGeom prst="rect">
                <a:avLst/>
              </a:prstGeom>
              <a:ln w="12700" cap="flat">
                <a:noFill/>
                <a:miter lim="400000"/>
              </a:ln>
              <a:effectLst/>
            </p:spPr>
          </p:pic>
        </p:grpSp>
      </p:grpSp>
      <p:pic>
        <p:nvPicPr>
          <p:cNvPr id="2" name="Picture 1" descr="Qr code&#10;&#10;Description automatically generated">
            <a:extLst>
              <a:ext uri="{FF2B5EF4-FFF2-40B4-BE49-F238E27FC236}">
                <a16:creationId xmlns:a16="http://schemas.microsoft.com/office/drawing/2014/main" id="{2DC43B71-0915-5B31-7283-6BF0BD8512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59351" y="2451433"/>
            <a:ext cx="3528261" cy="3528261"/>
          </a:xfrm>
          <a:prstGeom prst="rect">
            <a:avLst/>
          </a:prstGeom>
        </p:spPr>
      </p:pic>
    </p:spTree>
    <p:extLst>
      <p:ext uri="{BB962C8B-B14F-4D97-AF65-F5344CB8AC3E}">
        <p14:creationId xmlns:p14="http://schemas.microsoft.com/office/powerpoint/2010/main" val="1769569734"/>
      </p:ext>
    </p:extLst>
  </p:cSld>
  <p:clrMapOvr>
    <a:masterClrMapping/>
  </p:clrMapOvr>
</p:sld>
</file>

<file path=ppt/theme/theme1.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edoka One - Calibri">
      <a:majorFont>
        <a:latin typeface="Fredoka One"/>
        <a:ea typeface="Arial Unicode MS"/>
        <a:cs typeface=""/>
      </a:majorFont>
      <a:minorFont>
        <a:latin typeface="Calibri"/>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D156"/>
        </a:solidFill>
        <a:ln w="9525" cap="flat">
          <a:noFill/>
          <a:prstDash val="solid"/>
          <a:miter/>
        </a:ln>
      </a:spPr>
      <a:bodyPr rot="0" spcFirstLastPara="0" vertOverflow="overflow" horzOverflow="overflow" vert="vert270" wrap="square" lIns="72000" tIns="180000" rIns="72000" bIns="180000" numCol="1" spcCol="0" rtlCol="0" fromWordArt="0" anchor="ctr" anchorCtr="0" forceAA="0" compatLnSpc="1">
        <a:prstTxWarp prst="textNoShape">
          <a:avLst/>
        </a:prstTxWarp>
        <a:noAutofit/>
      </a:bodyPr>
      <a:lstStyle>
        <a:defPPr algn="r">
          <a:defRPr sz="1600" dirty="0" smtClean="0">
            <a:solidFill>
              <a:schemeClr val="bg1"/>
            </a:solidFill>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D75941264807144854B4F53EED2E473" ma:contentTypeVersion="16" ma:contentTypeDescription="Create a new document." ma:contentTypeScope="" ma:versionID="abfbbb2756ce25cc1a7c6243547a9dff">
  <xsd:schema xmlns:xsd="http://www.w3.org/2001/XMLSchema" xmlns:xs="http://www.w3.org/2001/XMLSchema" xmlns:p="http://schemas.microsoft.com/office/2006/metadata/properties" xmlns:ns3="26a2d9e2-7849-4e77-9c0a-32de711db610" xmlns:ns4="c47689fd-4fe1-488a-b3a7-66b4c0c9e466" targetNamespace="http://schemas.microsoft.com/office/2006/metadata/properties" ma:root="true" ma:fieldsID="b3d276262a75191e0c6428e0d04ebc72" ns3:_="" ns4:_="">
    <xsd:import namespace="26a2d9e2-7849-4e77-9c0a-32de711db610"/>
    <xsd:import namespace="c47689fd-4fe1-488a-b3a7-66b4c0c9e466"/>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_activity" minOccurs="0"/>
                <xsd:element ref="ns3:MediaServiceObjectDetectorVersions" minOccurs="0"/>
                <xsd:element ref="ns3:MediaLengthInSecond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a2d9e2-7849-4e77-9c0a-32de711db6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_activity" ma:index="19" nillable="true" ma:displayName="_activity" ma:hidden="true" ma:internalName="_activity">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ystemTags" ma:index="22" nillable="true" ma:displayName="MediaServiceSystemTags" ma:hidden="true" ma:internalName="MediaServiceSystemTags" ma:readOnly="true">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47689fd-4fe1-488a-b3a7-66b4c0c9e46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26a2d9e2-7849-4e77-9c0a-32de711db610" xsi:nil="true"/>
  </documentManagement>
</p:properties>
</file>

<file path=customXml/itemProps1.xml><?xml version="1.0" encoding="utf-8"?>
<ds:datastoreItem xmlns:ds="http://schemas.openxmlformats.org/officeDocument/2006/customXml" ds:itemID="{57F10661-38C1-4FB1-BEE6-4ED173C8D4CE}">
  <ds:schemaRefs>
    <ds:schemaRef ds:uri="http://schemas.microsoft.com/sharepoint/v3/contenttype/forms"/>
  </ds:schemaRefs>
</ds:datastoreItem>
</file>

<file path=customXml/itemProps2.xml><?xml version="1.0" encoding="utf-8"?>
<ds:datastoreItem xmlns:ds="http://schemas.openxmlformats.org/officeDocument/2006/customXml" ds:itemID="{7819430B-FCB1-49C5-AF45-FECB3D9055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6a2d9e2-7849-4e77-9c0a-32de711db610"/>
    <ds:schemaRef ds:uri="c47689fd-4fe1-488a-b3a7-66b4c0c9e4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D3BA3FE-07B0-4E26-96C4-E0EE71C174C8}">
  <ds:schemaRefs>
    <ds:schemaRef ds:uri="http://purl.org/dc/terms/"/>
    <ds:schemaRef ds:uri="http://www.w3.org/XML/1998/namespace"/>
    <ds:schemaRef ds:uri="http://schemas.openxmlformats.org/package/2006/metadata/core-properties"/>
    <ds:schemaRef ds:uri="http://purl.org/dc/dcmitype/"/>
    <ds:schemaRef ds:uri="http://purl.org/dc/elements/1.1/"/>
    <ds:schemaRef ds:uri="http://schemas.microsoft.com/office/2006/metadata/properties"/>
    <ds:schemaRef ds:uri="http://schemas.microsoft.com/office/2006/documentManagement/types"/>
    <ds:schemaRef ds:uri="http://schemas.microsoft.com/office/infopath/2007/PartnerControls"/>
    <ds:schemaRef ds:uri="c47689fd-4fe1-488a-b3a7-66b4c0c9e466"/>
    <ds:schemaRef ds:uri="26a2d9e2-7849-4e77-9c0a-32de711db610"/>
  </ds:schemaRefs>
</ds:datastoreItem>
</file>

<file path=docProps/app.xml><?xml version="1.0" encoding="utf-8"?>
<Properties xmlns="http://schemas.openxmlformats.org/officeDocument/2006/extended-properties" xmlns:vt="http://schemas.openxmlformats.org/officeDocument/2006/docPropsVTypes">
  <TotalTime>21206</TotalTime>
  <Words>1758</Words>
  <Application>Microsoft Office PowerPoint</Application>
  <PresentationFormat>Widescreen</PresentationFormat>
  <Paragraphs>258</Paragraphs>
  <Slides>32</Slides>
  <Notes>6</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32</vt:i4>
      </vt:variant>
    </vt:vector>
  </HeadingPairs>
  <TitlesOfParts>
    <vt:vector size="41" baseType="lpstr">
      <vt:lpstr>맑은 고딕</vt:lpstr>
      <vt:lpstr>Arial</vt:lpstr>
      <vt:lpstr>Barlow</vt:lpstr>
      <vt:lpstr>Calibri</vt:lpstr>
      <vt:lpstr>Courier New</vt:lpstr>
      <vt:lpstr>var(--fontFamilyBase)</vt:lpstr>
      <vt:lpstr>PPTMON theme</vt:lpstr>
      <vt:lpstr>PDF Document</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INFINITE SOURCE COMMUNICATIONS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FDOT POWERPOINT</dc:title>
  <dc:subject>FDOT POWERPOINT TEMPLATES_V2</dc:subject>
  <dc:creator>NROWING RIVAS</dc:creator>
  <cp:lastModifiedBy>Grados, Jose I.</cp:lastModifiedBy>
  <cp:revision>297</cp:revision>
  <cp:lastPrinted>2024-11-12T18:00:07Z</cp:lastPrinted>
  <dcterms:created xsi:type="dcterms:W3CDTF">2019-04-06T05:20:47Z</dcterms:created>
  <dcterms:modified xsi:type="dcterms:W3CDTF">2024-11-12T18:00:10Z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0x0101002D75941264807144854B4F53EED2E473</vt:lpwstr>
  </property>
</Properties>
</file>